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56" r:id="rId2"/>
    <p:sldId id="262" r:id="rId3"/>
    <p:sldId id="263" r:id="rId4"/>
    <p:sldId id="267" r:id="rId5"/>
    <p:sldId id="264" r:id="rId6"/>
    <p:sldId id="279" r:id="rId7"/>
    <p:sldId id="286" r:id="rId8"/>
    <p:sldId id="287" r:id="rId9"/>
    <p:sldId id="288" r:id="rId10"/>
    <p:sldId id="285" r:id="rId11"/>
    <p:sldId id="282" r:id="rId12"/>
    <p:sldId id="280" r:id="rId13"/>
    <p:sldId id="271" r:id="rId14"/>
    <p:sldId id="273" r:id="rId15"/>
    <p:sldId id="284" r:id="rId16"/>
    <p:sldId id="275" r:id="rId17"/>
    <p:sldId id="276" r:id="rId18"/>
    <p:sldId id="283" r:id="rId19"/>
    <p:sldId id="274" r:id="rId20"/>
    <p:sldId id="266" r:id="rId21"/>
    <p:sldId id="290" r:id="rId22"/>
    <p:sldId id="270" r:id="rId23"/>
    <p:sldId id="292" r:id="rId24"/>
    <p:sldId id="293" r:id="rId25"/>
    <p:sldId id="261" r:id="rId26"/>
  </p:sldIdLst>
  <p:sldSz cx="12192000" cy="6858000"/>
  <p:notesSz cx="6985000" cy="9271000"/>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AF43C2B0-A8C5-4DAD-91AB-A577F9B64D50}">
          <p14:sldIdLst>
            <p14:sldId id="256"/>
            <p14:sldId id="262"/>
            <p14:sldId id="263"/>
            <p14:sldId id="267"/>
            <p14:sldId id="264"/>
            <p14:sldId id="279"/>
            <p14:sldId id="286"/>
            <p14:sldId id="287"/>
            <p14:sldId id="288"/>
            <p14:sldId id="285"/>
            <p14:sldId id="282"/>
            <p14:sldId id="280"/>
            <p14:sldId id="271"/>
            <p14:sldId id="273"/>
          </p14:sldIdLst>
        </p14:section>
        <p14:section name="Untitled Section" id="{DEF55314-EEFE-49EE-8387-AC960B15F84E}">
          <p14:sldIdLst>
            <p14:sldId id="284"/>
            <p14:sldId id="275"/>
            <p14:sldId id="276"/>
            <p14:sldId id="283"/>
            <p14:sldId id="274"/>
            <p14:sldId id="266"/>
            <p14:sldId id="290"/>
            <p14:sldId id="270"/>
            <p14:sldId id="292"/>
            <p14:sldId id="293"/>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0" userDrawn="1">
          <p15:clr>
            <a:srgbClr val="A4A3A4"/>
          </p15:clr>
        </p15:guide>
        <p15:guide id="2"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123"/>
    <a:srgbClr val="797774"/>
    <a:srgbClr val="666666"/>
    <a:srgbClr val="FFFFFF"/>
    <a:srgbClr val="7195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8" autoAdjust="0"/>
    <p:restoredTop sz="74199" autoAdjust="0"/>
  </p:normalViewPr>
  <p:slideViewPr>
    <p:cSldViewPr>
      <p:cViewPr varScale="1">
        <p:scale>
          <a:sx n="92" d="100"/>
          <a:sy n="92" d="100"/>
        </p:scale>
        <p:origin x="1140"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4" d="100"/>
          <a:sy n="84" d="100"/>
        </p:scale>
        <p:origin x="2334" y="9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C589FA-212A-4EDD-937C-67ACFA2AB5EA}"/>
              </a:ext>
            </a:extLst>
          </p:cNvPr>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a:p>
        </p:txBody>
      </p:sp>
      <p:sp>
        <p:nvSpPr>
          <p:cNvPr id="3" name="Date Placeholder 2">
            <a:extLst>
              <a:ext uri="{FF2B5EF4-FFF2-40B4-BE49-F238E27FC236}">
                <a16:creationId xmlns:a16="http://schemas.microsoft.com/office/drawing/2014/main" id="{D81561EE-13EE-461A-8F4E-29F74C6A9BC5}"/>
              </a:ext>
            </a:extLst>
          </p:cNvPr>
          <p:cNvSpPr>
            <a:spLocks noGrp="1"/>
          </p:cNvSpPr>
          <p:nvPr>
            <p:ph type="dt" sz="quarter" idx="1"/>
          </p:nvPr>
        </p:nvSpPr>
        <p:spPr>
          <a:xfrm>
            <a:off x="3956550" y="0"/>
            <a:ext cx="3026833" cy="465160"/>
          </a:xfrm>
          <a:prstGeom prst="rect">
            <a:avLst/>
          </a:prstGeom>
        </p:spPr>
        <p:txBody>
          <a:bodyPr vert="horz" lIns="92885" tIns="46442" rIns="92885" bIns="46442" rtlCol="0"/>
          <a:lstStyle>
            <a:lvl1pPr algn="r">
              <a:defRPr sz="1200"/>
            </a:lvl1pPr>
          </a:lstStyle>
          <a:p>
            <a:fld id="{25AFBC8D-FD99-463A-8B78-5550DDEFC0E0}" type="datetimeFigureOut">
              <a:rPr lang="en-US" smtClean="0"/>
              <a:t>9/13/2023</a:t>
            </a:fld>
            <a:endParaRPr lang="en-US"/>
          </a:p>
        </p:txBody>
      </p:sp>
      <p:sp>
        <p:nvSpPr>
          <p:cNvPr id="4" name="Footer Placeholder 3">
            <a:extLst>
              <a:ext uri="{FF2B5EF4-FFF2-40B4-BE49-F238E27FC236}">
                <a16:creationId xmlns:a16="http://schemas.microsoft.com/office/drawing/2014/main" id="{A1366CC1-EE22-43D3-B588-EBFC1537471D}"/>
              </a:ext>
            </a:extLst>
          </p:cNvPr>
          <p:cNvSpPr>
            <a:spLocks noGrp="1"/>
          </p:cNvSpPr>
          <p:nvPr>
            <p:ph type="ftr" sz="quarter" idx="2"/>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3D40482-C47E-42BC-8207-585876CF7CC2}"/>
              </a:ext>
            </a:extLst>
          </p:cNvPr>
          <p:cNvSpPr>
            <a:spLocks noGrp="1"/>
          </p:cNvSpPr>
          <p:nvPr>
            <p:ph type="sldNum" sz="quarter" idx="3"/>
          </p:nvPr>
        </p:nvSpPr>
        <p:spPr>
          <a:xfrm>
            <a:off x="3956550" y="8805841"/>
            <a:ext cx="3026833" cy="465159"/>
          </a:xfrm>
          <a:prstGeom prst="rect">
            <a:avLst/>
          </a:prstGeom>
        </p:spPr>
        <p:txBody>
          <a:bodyPr vert="horz" lIns="92885" tIns="46442" rIns="92885" bIns="46442" rtlCol="0" anchor="b"/>
          <a:lstStyle>
            <a:lvl1pPr algn="r">
              <a:defRPr sz="1200"/>
            </a:lvl1pPr>
          </a:lstStyle>
          <a:p>
            <a:fld id="{AC2DF0FF-7B5C-4725-8433-AE563A1D1038}" type="slidenum">
              <a:rPr lang="en-US" smtClean="0"/>
              <a:t>‹#›</a:t>
            </a:fld>
            <a:endParaRPr lang="en-US"/>
          </a:p>
        </p:txBody>
      </p:sp>
    </p:spTree>
    <p:extLst>
      <p:ext uri="{BB962C8B-B14F-4D97-AF65-F5344CB8AC3E}">
        <p14:creationId xmlns:p14="http://schemas.microsoft.com/office/powerpoint/2010/main" val="985903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32A3E014-A4DA-471E-9BCA-B3778BBF591A}" type="datetimeFigureOut">
              <a:rPr lang="en-US" smtClean="0"/>
              <a:t>9/13/2023</a:t>
            </a:fld>
            <a:endParaRPr lang="en-US"/>
          </a:p>
        </p:txBody>
      </p:sp>
      <p:sp>
        <p:nvSpPr>
          <p:cNvPr id="4" name="Slide Image Placeholder 3"/>
          <p:cNvSpPr>
            <a:spLocks noGrp="1" noRot="1" noChangeAspect="1"/>
          </p:cNvSpPr>
          <p:nvPr>
            <p:ph type="sldImg" idx="2"/>
          </p:nvPr>
        </p:nvSpPr>
        <p:spPr>
          <a:xfrm>
            <a:off x="403225" y="695325"/>
            <a:ext cx="6178550" cy="3476625"/>
          </a:xfrm>
          <a:prstGeom prst="rect">
            <a:avLst/>
          </a:prstGeom>
          <a:noFill/>
          <a:ln w="12700">
            <a:solidFill>
              <a:prstClr val="black"/>
            </a:solidFill>
          </a:ln>
        </p:spPr>
        <p:txBody>
          <a:bodyPr vert="horz" lIns="92885" tIns="46442" rIns="92885" bIns="46442" rtlCol="0" anchor="ctr"/>
          <a:lstStyle/>
          <a:p>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54CB8E5E-D448-460C-9BC8-E3E492622EB5}" type="slidenum">
              <a:rPr lang="en-US" smtClean="0"/>
              <a:t>‹#›</a:t>
            </a:fld>
            <a:endParaRPr lang="en-US" dirty="0"/>
          </a:p>
        </p:txBody>
      </p:sp>
    </p:spTree>
    <p:extLst>
      <p:ext uri="{BB962C8B-B14F-4D97-AF65-F5344CB8AC3E}">
        <p14:creationId xmlns:p14="http://schemas.microsoft.com/office/powerpoint/2010/main" val="2749909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4" name="Slide Number Placeholder 3"/>
          <p:cNvSpPr>
            <a:spLocks noGrp="1"/>
          </p:cNvSpPr>
          <p:nvPr>
            <p:ph type="sldNum" sz="quarter" idx="5"/>
          </p:nvPr>
        </p:nvSpPr>
        <p:spPr/>
        <p:txBody>
          <a:bodyPr/>
          <a:lstStyle/>
          <a:p>
            <a:fld id="{54CB8E5E-D448-460C-9BC8-E3E492622EB5}" type="slidenum">
              <a:rPr lang="en-US" smtClean="0"/>
              <a:t>4</a:t>
            </a:fld>
            <a:endParaRPr lang="en-US" dirty="0"/>
          </a:p>
        </p:txBody>
      </p:sp>
    </p:spTree>
    <p:extLst>
      <p:ext uri="{BB962C8B-B14F-4D97-AF65-F5344CB8AC3E}">
        <p14:creationId xmlns:p14="http://schemas.microsoft.com/office/powerpoint/2010/main" val="40958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4" name="Slide Number Placeholder 3"/>
          <p:cNvSpPr>
            <a:spLocks noGrp="1"/>
          </p:cNvSpPr>
          <p:nvPr>
            <p:ph type="sldNum" sz="quarter" idx="5"/>
          </p:nvPr>
        </p:nvSpPr>
        <p:spPr/>
        <p:txBody>
          <a:bodyPr/>
          <a:lstStyle/>
          <a:p>
            <a:fld id="{54CB8E5E-D448-460C-9BC8-E3E492622EB5}" type="slidenum">
              <a:rPr lang="en-US" smtClean="0"/>
              <a:t>6</a:t>
            </a:fld>
            <a:endParaRPr lang="en-US" dirty="0"/>
          </a:p>
        </p:txBody>
      </p:sp>
    </p:spTree>
    <p:extLst>
      <p:ext uri="{BB962C8B-B14F-4D97-AF65-F5344CB8AC3E}">
        <p14:creationId xmlns:p14="http://schemas.microsoft.com/office/powerpoint/2010/main" val="210021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4" name="Slide Number Placeholder 3"/>
          <p:cNvSpPr>
            <a:spLocks noGrp="1"/>
          </p:cNvSpPr>
          <p:nvPr>
            <p:ph type="sldNum" sz="quarter" idx="5"/>
          </p:nvPr>
        </p:nvSpPr>
        <p:spPr/>
        <p:txBody>
          <a:bodyPr/>
          <a:lstStyle/>
          <a:p>
            <a:fld id="{54CB8E5E-D448-460C-9BC8-E3E492622EB5}" type="slidenum">
              <a:rPr lang="en-US" smtClean="0"/>
              <a:t>11</a:t>
            </a:fld>
            <a:endParaRPr lang="en-US" dirty="0"/>
          </a:p>
        </p:txBody>
      </p:sp>
    </p:spTree>
    <p:extLst>
      <p:ext uri="{BB962C8B-B14F-4D97-AF65-F5344CB8AC3E}">
        <p14:creationId xmlns:p14="http://schemas.microsoft.com/office/powerpoint/2010/main" val="3697871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4" name="Slide Number Placeholder 3"/>
          <p:cNvSpPr>
            <a:spLocks noGrp="1"/>
          </p:cNvSpPr>
          <p:nvPr>
            <p:ph type="sldNum" sz="quarter" idx="5"/>
          </p:nvPr>
        </p:nvSpPr>
        <p:spPr/>
        <p:txBody>
          <a:bodyPr/>
          <a:lstStyle/>
          <a:p>
            <a:fld id="{54CB8E5E-D448-460C-9BC8-E3E492622EB5}" type="slidenum">
              <a:rPr lang="en-US" smtClean="0"/>
              <a:t>12</a:t>
            </a:fld>
            <a:endParaRPr lang="en-US" dirty="0"/>
          </a:p>
        </p:txBody>
      </p:sp>
    </p:spTree>
    <p:extLst>
      <p:ext uri="{BB962C8B-B14F-4D97-AF65-F5344CB8AC3E}">
        <p14:creationId xmlns:p14="http://schemas.microsoft.com/office/powerpoint/2010/main" val="3675163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4" name="Slide Number Placeholder 3"/>
          <p:cNvSpPr>
            <a:spLocks noGrp="1"/>
          </p:cNvSpPr>
          <p:nvPr>
            <p:ph type="sldNum" sz="quarter" idx="5"/>
          </p:nvPr>
        </p:nvSpPr>
        <p:spPr/>
        <p:txBody>
          <a:bodyPr/>
          <a:lstStyle/>
          <a:p>
            <a:fld id="{54CB8E5E-D448-460C-9BC8-E3E492622EB5}" type="slidenum">
              <a:rPr lang="en-US" smtClean="0"/>
              <a:t>14</a:t>
            </a:fld>
            <a:endParaRPr lang="en-US" dirty="0"/>
          </a:p>
        </p:txBody>
      </p:sp>
    </p:spTree>
    <p:extLst>
      <p:ext uri="{BB962C8B-B14F-4D97-AF65-F5344CB8AC3E}">
        <p14:creationId xmlns:p14="http://schemas.microsoft.com/office/powerpoint/2010/main" val="2609244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4" name="Slide Number Placeholder 3"/>
          <p:cNvSpPr>
            <a:spLocks noGrp="1"/>
          </p:cNvSpPr>
          <p:nvPr>
            <p:ph type="sldNum" sz="quarter" idx="5"/>
          </p:nvPr>
        </p:nvSpPr>
        <p:spPr/>
        <p:txBody>
          <a:bodyPr/>
          <a:lstStyle/>
          <a:p>
            <a:fld id="{54CB8E5E-D448-460C-9BC8-E3E492622EB5}" type="slidenum">
              <a:rPr lang="en-US" smtClean="0"/>
              <a:t>15</a:t>
            </a:fld>
            <a:endParaRPr lang="en-US" dirty="0"/>
          </a:p>
        </p:txBody>
      </p:sp>
    </p:spTree>
    <p:extLst>
      <p:ext uri="{BB962C8B-B14F-4D97-AF65-F5344CB8AC3E}">
        <p14:creationId xmlns:p14="http://schemas.microsoft.com/office/powerpoint/2010/main" val="190645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4" name="Slide Number Placeholder 3"/>
          <p:cNvSpPr>
            <a:spLocks noGrp="1"/>
          </p:cNvSpPr>
          <p:nvPr>
            <p:ph type="sldNum" sz="quarter" idx="5"/>
          </p:nvPr>
        </p:nvSpPr>
        <p:spPr/>
        <p:txBody>
          <a:bodyPr/>
          <a:lstStyle/>
          <a:p>
            <a:fld id="{54CB8E5E-D448-460C-9BC8-E3E492622EB5}" type="slidenum">
              <a:rPr lang="en-US" smtClean="0"/>
              <a:t>16</a:t>
            </a:fld>
            <a:endParaRPr lang="en-US" dirty="0"/>
          </a:p>
        </p:txBody>
      </p:sp>
    </p:spTree>
    <p:extLst>
      <p:ext uri="{BB962C8B-B14F-4D97-AF65-F5344CB8AC3E}">
        <p14:creationId xmlns:p14="http://schemas.microsoft.com/office/powerpoint/2010/main" val="500936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4" name="Slide Number Placeholder 3"/>
          <p:cNvSpPr>
            <a:spLocks noGrp="1"/>
          </p:cNvSpPr>
          <p:nvPr>
            <p:ph type="sldNum" sz="quarter" idx="5"/>
          </p:nvPr>
        </p:nvSpPr>
        <p:spPr/>
        <p:txBody>
          <a:bodyPr/>
          <a:lstStyle/>
          <a:p>
            <a:fld id="{54CB8E5E-D448-460C-9BC8-E3E492622EB5}" type="slidenum">
              <a:rPr lang="en-US" smtClean="0"/>
              <a:t>17</a:t>
            </a:fld>
            <a:endParaRPr lang="en-US" dirty="0"/>
          </a:p>
        </p:txBody>
      </p:sp>
    </p:spTree>
    <p:extLst>
      <p:ext uri="{BB962C8B-B14F-4D97-AF65-F5344CB8AC3E}">
        <p14:creationId xmlns:p14="http://schemas.microsoft.com/office/powerpoint/2010/main" val="3462784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3225" y="695325"/>
            <a:ext cx="6178550" cy="3476625"/>
          </a:xfrm>
        </p:spPr>
      </p:sp>
      <p:sp>
        <p:nvSpPr>
          <p:cNvPr id="4" name="Slide Number Placeholder 3"/>
          <p:cNvSpPr>
            <a:spLocks noGrp="1"/>
          </p:cNvSpPr>
          <p:nvPr>
            <p:ph type="sldNum" sz="quarter" idx="5"/>
          </p:nvPr>
        </p:nvSpPr>
        <p:spPr/>
        <p:txBody>
          <a:bodyPr/>
          <a:lstStyle/>
          <a:p>
            <a:fld id="{54CB8E5E-D448-460C-9BC8-E3E492622EB5}" type="slidenum">
              <a:rPr lang="en-US" smtClean="0"/>
              <a:t>18</a:t>
            </a:fld>
            <a:endParaRPr lang="en-US" dirty="0"/>
          </a:p>
        </p:txBody>
      </p:sp>
    </p:spTree>
    <p:extLst>
      <p:ext uri="{BB962C8B-B14F-4D97-AF65-F5344CB8AC3E}">
        <p14:creationId xmlns:p14="http://schemas.microsoft.com/office/powerpoint/2010/main" val="4064956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hasCustomPrompt="1"/>
          </p:nvPr>
        </p:nvSpPr>
        <p:spPr>
          <a:xfrm>
            <a:off x="567112" y="1143000"/>
            <a:ext cx="9084888" cy="3124200"/>
          </a:xfrm>
        </p:spPr>
        <p:txBody>
          <a:bodyPr/>
          <a:lstStyle>
            <a:lvl1pPr algn="l">
              <a:defRPr sz="7000" b="1">
                <a:latin typeface="Franklin Gothic Medium Cond" panose="020B0606030402020204" pitchFamily="34" charset="0"/>
              </a:defRPr>
            </a:lvl1pPr>
          </a:lstStyle>
          <a:p>
            <a:pPr lvl="0"/>
            <a:r>
              <a:rPr lang="en-US" noProof="0" dirty="0"/>
              <a:t>CLICK TO EDIT MASTER TITLE STYLE</a:t>
            </a:r>
          </a:p>
        </p:txBody>
      </p:sp>
      <p:sp>
        <p:nvSpPr>
          <p:cNvPr id="5127" name="Rectangle 7"/>
          <p:cNvSpPr>
            <a:spLocks noGrp="1" noChangeArrowheads="1"/>
          </p:cNvSpPr>
          <p:nvPr>
            <p:ph type="subTitle" sz="quarter" idx="1" hasCustomPrompt="1"/>
          </p:nvPr>
        </p:nvSpPr>
        <p:spPr>
          <a:xfrm>
            <a:off x="567112" y="4495800"/>
            <a:ext cx="10261600" cy="394039"/>
          </a:xfrm>
        </p:spPr>
        <p:txBody>
          <a:bodyPr/>
          <a:lstStyle>
            <a:lvl1pPr marL="0" indent="0" algn="l">
              <a:buFont typeface="Arial" charset="0"/>
              <a:buNone/>
              <a:defRPr sz="2000" b="1" spc="100" baseline="0">
                <a:solidFill>
                  <a:srgbClr val="797774"/>
                </a:solidFill>
                <a:latin typeface="+mj-lt"/>
              </a:defRPr>
            </a:lvl1pPr>
          </a:lstStyle>
          <a:p>
            <a:pPr lvl="0"/>
            <a:r>
              <a:rPr lang="en-US" noProof="0" dirty="0"/>
              <a:t>CLICK TO EDIT MASTER SUBTITLE STYLE</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7112" y="198201"/>
            <a:ext cx="4411288" cy="533183"/>
          </a:xfrm>
          <a:prstGeom prst="rect">
            <a:avLst/>
          </a:prstGeom>
        </p:spPr>
      </p:pic>
      <p:sp>
        <p:nvSpPr>
          <p:cNvPr id="6" name="Rectangle 5"/>
          <p:cNvSpPr/>
          <p:nvPr userDrawn="1"/>
        </p:nvSpPr>
        <p:spPr bwMode="auto">
          <a:xfrm>
            <a:off x="5243" y="6629400"/>
            <a:ext cx="12192000" cy="22754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algn="l">
              <a:spcBef>
                <a:spcPct val="50000"/>
              </a:spcBef>
              <a:tabLst>
                <a:tab pos="8915400" algn="r"/>
              </a:tabLst>
            </a:pPr>
            <a:r>
              <a:rPr lang="en-US" sz="800" b="0" dirty="0">
                <a:solidFill>
                  <a:srgbClr val="666666"/>
                </a:solidFill>
                <a:latin typeface="+mj-lt"/>
              </a:rPr>
              <a:t>© 2023 Winthrop &amp; Weinstine, P.A. 	www.winthrop.com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cap="all" baseline="0" dirty="0"/>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461963" indent="-461963">
              <a:spcBef>
                <a:spcPts val="0"/>
              </a:spcBef>
              <a:spcAft>
                <a:spcPts val="1800"/>
              </a:spcAft>
              <a:defRPr>
                <a:latin typeface="+mn-lt"/>
              </a:defRPr>
            </a:lvl1pPr>
            <a:lvl2pPr marL="914400" indent="-452438">
              <a:spcBef>
                <a:spcPts val="0"/>
              </a:spcBef>
              <a:spcAft>
                <a:spcPts val="1800"/>
              </a:spcAft>
              <a:defRPr>
                <a:latin typeface="+mn-lt"/>
              </a:defRPr>
            </a:lvl2pPr>
            <a:lvl3pPr marL="1376363" indent="-461963">
              <a:spcBef>
                <a:spcPts val="0"/>
              </a:spcBef>
              <a:spcAft>
                <a:spcPts val="1800"/>
              </a:spcAft>
              <a:defRPr>
                <a:latin typeface="+mn-lt"/>
              </a:defRPr>
            </a:lvl3pPr>
            <a:lvl4pPr marL="1828800" indent="-452438">
              <a:spcBef>
                <a:spcPts val="0"/>
              </a:spcBef>
              <a:spcAft>
                <a:spcPts val="1800"/>
              </a:spcAft>
              <a:defRPr>
                <a:latin typeface="+mn-lt"/>
              </a:defRPr>
            </a:lvl4pPr>
            <a:lvl5pPr marL="2290763" indent="-461963">
              <a:spcBef>
                <a:spcPts val="0"/>
              </a:spcBef>
              <a:spcAft>
                <a:spcPts val="1800"/>
              </a:spcAft>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0909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endParaRPr lang="en-US" dirty="0"/>
          </a:p>
        </p:txBody>
      </p:sp>
      <p:sp>
        <p:nvSpPr>
          <p:cNvPr id="3" name="Content Placeholder 2"/>
          <p:cNvSpPr>
            <a:spLocks noGrp="1"/>
          </p:cNvSpPr>
          <p:nvPr>
            <p:ph sz="half" idx="1"/>
          </p:nvPr>
        </p:nvSpPr>
        <p:spPr>
          <a:xfrm>
            <a:off x="609600" y="1697039"/>
            <a:ext cx="5384800" cy="4537075"/>
          </a:xfrm>
        </p:spPr>
        <p:txBody>
          <a:bodyPr/>
          <a:lstStyle>
            <a:lvl1pPr>
              <a:spcBef>
                <a:spcPts val="0"/>
              </a:spcBef>
              <a:spcAft>
                <a:spcPts val="1800"/>
              </a:spcAft>
              <a:defRPr sz="2800"/>
            </a:lvl1pPr>
            <a:lvl2pPr>
              <a:spcBef>
                <a:spcPts val="0"/>
              </a:spcBef>
              <a:spcAft>
                <a:spcPts val="1800"/>
              </a:spcAft>
              <a:defRPr sz="2400"/>
            </a:lvl2pPr>
            <a:lvl3pPr>
              <a:spcBef>
                <a:spcPts val="0"/>
              </a:spcBef>
              <a:spcAft>
                <a:spcPts val="1800"/>
              </a:spcAft>
              <a:defRPr sz="2000"/>
            </a:lvl3pPr>
            <a:lvl4pPr>
              <a:spcBef>
                <a:spcPts val="0"/>
              </a:spcBef>
              <a:spcAft>
                <a:spcPts val="1800"/>
              </a:spcAft>
              <a:defRPr sz="1800"/>
            </a:lvl4pPr>
            <a:lvl5pPr>
              <a:spcBef>
                <a:spcPts val="0"/>
              </a:spcBef>
              <a:spcAft>
                <a:spcPts val="1800"/>
              </a:spcAft>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97039"/>
            <a:ext cx="53848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2156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914400"/>
          </a:xfrm>
        </p:spPr>
        <p:txBody>
          <a:bodyPr/>
          <a:lstStyle>
            <a:lvl1pPr>
              <a:defRPr cap="all" baseline="0"/>
            </a:lvl1pPr>
          </a:lstStyle>
          <a:p>
            <a:r>
              <a:rPr lang="en-US"/>
              <a:t>Click to edit Master title style</a:t>
            </a:r>
            <a:endParaRPr lang="en-US" dirty="0"/>
          </a:p>
        </p:txBody>
      </p:sp>
    </p:spTree>
    <p:extLst>
      <p:ext uri="{BB962C8B-B14F-4D97-AF65-F5344CB8AC3E}">
        <p14:creationId xmlns:p14="http://schemas.microsoft.com/office/powerpoint/2010/main" val="119636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85800"/>
            <a:ext cx="4011084" cy="749300"/>
          </a:xfrm>
        </p:spPr>
        <p:txBody>
          <a:bodyPr anchor="b"/>
          <a:lstStyle>
            <a:lvl1pPr algn="l">
              <a:defRPr sz="2000" b="1" cap="all" baseline="0"/>
            </a:lvl1pPr>
          </a:lstStyle>
          <a:p>
            <a:r>
              <a:rPr lang="en-US"/>
              <a:t>Click to edit Master title style</a:t>
            </a:r>
            <a:endParaRPr lang="en-US" dirty="0"/>
          </a:p>
        </p:txBody>
      </p:sp>
      <p:sp>
        <p:nvSpPr>
          <p:cNvPr id="3" name="Content Placeholder 2"/>
          <p:cNvSpPr>
            <a:spLocks noGrp="1"/>
          </p:cNvSpPr>
          <p:nvPr>
            <p:ph idx="1"/>
          </p:nvPr>
        </p:nvSpPr>
        <p:spPr>
          <a:xfrm>
            <a:off x="4766733" y="1600201"/>
            <a:ext cx="6815667" cy="4525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828801"/>
            <a:ext cx="4011084"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3921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9118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719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85801"/>
            <a:ext cx="2743200" cy="5548313"/>
          </a:xfrm>
        </p:spPr>
        <p:txBody>
          <a:bodyPr vert="eaVert"/>
          <a:lstStyle>
            <a:lvl1pPr>
              <a:defRPr cap="all" baseline="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685801"/>
            <a:ext cx="8026400" cy="55483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bwMode="auto">
          <a:xfrm>
            <a:off x="5243" y="6629400"/>
            <a:ext cx="12192000" cy="22754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algn="l">
              <a:spcBef>
                <a:spcPct val="50000"/>
              </a:spcBef>
              <a:tabLst>
                <a:tab pos="8915400" algn="r"/>
              </a:tabLst>
            </a:pPr>
            <a:r>
              <a:rPr lang="en-US" sz="800" b="0" dirty="0">
                <a:solidFill>
                  <a:srgbClr val="666666"/>
                </a:solidFill>
                <a:latin typeface="+mj-lt"/>
              </a:rPr>
              <a:t>© 2023</a:t>
            </a:r>
            <a:r>
              <a:rPr lang="en-US" sz="800" b="0" baseline="0" dirty="0">
                <a:solidFill>
                  <a:srgbClr val="666666"/>
                </a:solidFill>
                <a:latin typeface="+mj-lt"/>
              </a:rPr>
              <a:t> </a:t>
            </a:r>
            <a:r>
              <a:rPr lang="en-US" sz="800" b="0" dirty="0">
                <a:solidFill>
                  <a:srgbClr val="666666"/>
                </a:solidFill>
                <a:latin typeface="+mj-lt"/>
              </a:rPr>
              <a:t>Winthrop &amp; Weinstine, P.A. 	www.winthrop.com</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1" y="183132"/>
            <a:ext cx="3051079" cy="368777"/>
          </a:xfrm>
          <a:prstGeom prst="rect">
            <a:avLst/>
          </a:prstGeom>
        </p:spPr>
      </p:pic>
    </p:spTree>
    <p:extLst>
      <p:ext uri="{BB962C8B-B14F-4D97-AF65-F5344CB8AC3E}">
        <p14:creationId xmlns:p14="http://schemas.microsoft.com/office/powerpoint/2010/main" val="4879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914400"/>
          </a:xfrm>
        </p:spPr>
        <p:txBody>
          <a:bodyPr/>
          <a:lstStyle>
            <a:lvl1pPr>
              <a:defRPr lang="en-US" cap="all" baseline="0" dirty="0"/>
            </a:lvl1pPr>
          </a:lstStyle>
          <a:p>
            <a:r>
              <a:rPr lang="en-US"/>
              <a:t>Click to edit Master title style</a:t>
            </a:r>
            <a:endParaRPr lang="en-US" dirty="0"/>
          </a:p>
        </p:txBody>
      </p:sp>
      <p:sp>
        <p:nvSpPr>
          <p:cNvPr id="3" name="Text Placeholder 2"/>
          <p:cNvSpPr>
            <a:spLocks noGrp="1"/>
          </p:cNvSpPr>
          <p:nvPr>
            <p:ph type="body" sz="half" idx="1"/>
          </p:nvPr>
        </p:nvSpPr>
        <p:spPr>
          <a:xfrm>
            <a:off x="609600" y="1697039"/>
            <a:ext cx="5384800" cy="453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97039"/>
            <a:ext cx="5384800" cy="453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0098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bwMode="auto">
          <a:xfrm>
            <a:off x="609600" y="685800"/>
            <a:ext cx="10972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4100" name="Rectangle 4"/>
          <p:cNvSpPr>
            <a:spLocks noGrp="1" noChangeArrowheads="1"/>
          </p:cNvSpPr>
          <p:nvPr>
            <p:ph type="body" idx="1"/>
          </p:nvPr>
        </p:nvSpPr>
        <p:spPr bwMode="auto">
          <a:xfrm>
            <a:off x="609600" y="1697039"/>
            <a:ext cx="10972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102" name="Line 6"/>
          <p:cNvSpPr>
            <a:spLocks noChangeShapeType="1"/>
          </p:cNvSpPr>
          <p:nvPr/>
        </p:nvSpPr>
        <p:spPr bwMode="auto">
          <a:xfrm>
            <a:off x="711200" y="1600200"/>
            <a:ext cx="10871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 name="Picture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09601" y="183132"/>
            <a:ext cx="3051079" cy="368777"/>
          </a:xfrm>
          <a:prstGeom prst="rect">
            <a:avLst/>
          </a:prstGeom>
        </p:spPr>
      </p:pic>
      <p:sp>
        <p:nvSpPr>
          <p:cNvPr id="7" name="Rectangle 6"/>
          <p:cNvSpPr/>
          <p:nvPr userDrawn="1"/>
        </p:nvSpPr>
        <p:spPr bwMode="auto">
          <a:xfrm>
            <a:off x="5243" y="6629400"/>
            <a:ext cx="12192000" cy="22754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algn="l">
              <a:spcBef>
                <a:spcPct val="50000"/>
              </a:spcBef>
              <a:tabLst>
                <a:tab pos="4460875" algn="ctr"/>
                <a:tab pos="8970963" algn="r"/>
              </a:tabLst>
            </a:pPr>
            <a:r>
              <a:rPr lang="en-US" sz="800" b="0" dirty="0">
                <a:solidFill>
                  <a:srgbClr val="666666"/>
                </a:solidFill>
                <a:latin typeface="+mj-lt"/>
              </a:rPr>
              <a:t>© 2023 Winthrop &amp; Weinstine, P.A. 	</a:t>
            </a:r>
            <a:fld id="{CDA17850-9981-4CBB-879F-D2C06CA752A0}" type="slidenum">
              <a:rPr lang="en-US" sz="800" b="0" smtClean="0">
                <a:solidFill>
                  <a:srgbClr val="666666"/>
                </a:solidFill>
                <a:latin typeface="+mj-lt"/>
              </a:rPr>
              <a:pPr algn="l">
                <a:spcBef>
                  <a:spcPct val="50000"/>
                </a:spcBef>
                <a:tabLst>
                  <a:tab pos="4460875" algn="ctr"/>
                  <a:tab pos="8970963" algn="r"/>
                </a:tabLst>
              </a:pPr>
              <a:t>‹#›</a:t>
            </a:fld>
            <a:r>
              <a:rPr lang="en-US" sz="800" b="0" dirty="0">
                <a:solidFill>
                  <a:srgbClr val="666666"/>
                </a:solidFill>
                <a:latin typeface="+mj-lt"/>
              </a:rPr>
              <a:t>	www.winthrop.com</a:t>
            </a:r>
          </a:p>
        </p:txBody>
      </p:sp>
      <p:sp>
        <p:nvSpPr>
          <p:cNvPr id="3" name="Footer Placeholder 2">
            <a:extLst>
              <a:ext uri="{FF2B5EF4-FFF2-40B4-BE49-F238E27FC236}">
                <a16:creationId xmlns:a16="http://schemas.microsoft.com/office/drawing/2014/main" id="{439C92FC-1BC3-4B6D-B15D-BD4B18460815}"/>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6" r:id="rId4"/>
    <p:sldLayoutId id="2147483657" r:id="rId5"/>
    <p:sldLayoutId id="2147483658" r:id="rId6"/>
    <p:sldLayoutId id="2147483659" r:id="rId7"/>
    <p:sldLayoutId id="2147483660" r:id="rId8"/>
    <p:sldLayoutId id="2147483661" r:id="rId9"/>
  </p:sldLayoutIdLst>
  <p:txStyles>
    <p:titleStyle>
      <a:lvl1pPr algn="l" rtl="0" eaLnBrk="1" fontAlgn="base" hangingPunct="1">
        <a:spcBef>
          <a:spcPct val="0"/>
        </a:spcBef>
        <a:spcAft>
          <a:spcPct val="0"/>
        </a:spcAft>
        <a:defRPr sz="3600" b="1" kern="1200" baseline="0">
          <a:solidFill>
            <a:schemeClr val="tx1"/>
          </a:solidFill>
          <a:latin typeface="+mj-lt"/>
          <a:ea typeface="+mj-ea"/>
          <a:cs typeface="+mj-cs"/>
        </a:defRPr>
      </a:lvl1pPr>
      <a:lvl2pPr algn="l" rtl="0" eaLnBrk="1" fontAlgn="base" hangingPunct="1">
        <a:spcBef>
          <a:spcPct val="0"/>
        </a:spcBef>
        <a:spcAft>
          <a:spcPct val="0"/>
        </a:spcAft>
        <a:defRPr sz="3600" b="1">
          <a:solidFill>
            <a:schemeClr val="tx1"/>
          </a:solidFill>
          <a:latin typeface="Arial" charset="0"/>
        </a:defRPr>
      </a:lvl2pPr>
      <a:lvl3pPr algn="l" rtl="0" eaLnBrk="1" fontAlgn="base" hangingPunct="1">
        <a:spcBef>
          <a:spcPct val="0"/>
        </a:spcBef>
        <a:spcAft>
          <a:spcPct val="0"/>
        </a:spcAft>
        <a:defRPr sz="3600" b="1">
          <a:solidFill>
            <a:schemeClr val="tx1"/>
          </a:solidFill>
          <a:latin typeface="Arial" charset="0"/>
        </a:defRPr>
      </a:lvl3pPr>
      <a:lvl4pPr algn="l" rtl="0" eaLnBrk="1" fontAlgn="base" hangingPunct="1">
        <a:spcBef>
          <a:spcPct val="0"/>
        </a:spcBef>
        <a:spcAft>
          <a:spcPct val="0"/>
        </a:spcAft>
        <a:defRPr sz="3600" b="1">
          <a:solidFill>
            <a:schemeClr val="tx1"/>
          </a:solidFill>
          <a:latin typeface="Arial" charset="0"/>
        </a:defRPr>
      </a:lvl4pPr>
      <a:lvl5pPr algn="l" rtl="0" eaLnBrk="1" fontAlgn="base" hangingPunct="1">
        <a:spcBef>
          <a:spcPct val="0"/>
        </a:spcBef>
        <a:spcAft>
          <a:spcPct val="0"/>
        </a:spcAft>
        <a:defRPr sz="3600" b="1">
          <a:solidFill>
            <a:schemeClr val="tx1"/>
          </a:solidFill>
          <a:latin typeface="Arial" charset="0"/>
        </a:defRPr>
      </a:lvl5pPr>
      <a:lvl6pPr marL="457200" algn="l" rtl="0" eaLnBrk="1" fontAlgn="base" hangingPunct="1">
        <a:spcBef>
          <a:spcPct val="0"/>
        </a:spcBef>
        <a:spcAft>
          <a:spcPct val="0"/>
        </a:spcAft>
        <a:defRPr sz="3600" b="1">
          <a:solidFill>
            <a:schemeClr val="tx1"/>
          </a:solidFill>
          <a:latin typeface="Arial" charset="0"/>
        </a:defRPr>
      </a:lvl6pPr>
      <a:lvl7pPr marL="914400" algn="l" rtl="0" eaLnBrk="1" fontAlgn="base" hangingPunct="1">
        <a:spcBef>
          <a:spcPct val="0"/>
        </a:spcBef>
        <a:spcAft>
          <a:spcPct val="0"/>
        </a:spcAft>
        <a:defRPr sz="3600" b="1">
          <a:solidFill>
            <a:schemeClr val="tx1"/>
          </a:solidFill>
          <a:latin typeface="Arial" charset="0"/>
        </a:defRPr>
      </a:lvl7pPr>
      <a:lvl8pPr marL="1371600" algn="l" rtl="0" eaLnBrk="1" fontAlgn="base" hangingPunct="1">
        <a:spcBef>
          <a:spcPct val="0"/>
        </a:spcBef>
        <a:spcAft>
          <a:spcPct val="0"/>
        </a:spcAft>
        <a:defRPr sz="3600" b="1">
          <a:solidFill>
            <a:schemeClr val="tx1"/>
          </a:solidFill>
          <a:latin typeface="Arial" charset="0"/>
        </a:defRPr>
      </a:lvl8pPr>
      <a:lvl9pPr marL="1828800" algn="l" rtl="0" eaLnBrk="1" fontAlgn="base" hangingPunct="1">
        <a:spcBef>
          <a:spcPct val="0"/>
        </a:spcBef>
        <a:spcAft>
          <a:spcPct val="0"/>
        </a:spcAft>
        <a:defRPr sz="3600" b="1">
          <a:solidFill>
            <a:schemeClr val="tx1"/>
          </a:solidFill>
          <a:latin typeface="Arial" charset="0"/>
        </a:defRPr>
      </a:lvl9pPr>
    </p:titleStyle>
    <p:bodyStyle>
      <a:lvl1pPr marL="457200" marR="0" indent="-457200" algn="l" defTabSz="914400" rtl="0" eaLnBrk="1" fontAlgn="base" latinLnBrk="0" hangingPunct="1">
        <a:lnSpc>
          <a:spcPct val="95000"/>
        </a:lnSpc>
        <a:spcBef>
          <a:spcPts val="0"/>
        </a:spcBef>
        <a:spcAft>
          <a:spcPts val="1800"/>
        </a:spcAft>
        <a:buClr>
          <a:srgbClr val="F05123"/>
        </a:buClr>
        <a:buSzTx/>
        <a:buFont typeface="Tisa Pro" panose="02010504030101020104" pitchFamily="50" charset="0"/>
        <a:buChar char="&gt;"/>
        <a:tabLst/>
        <a:defRPr lang="en-US" sz="3200" dirty="0" smtClean="0">
          <a:solidFill>
            <a:schemeClr val="tx1"/>
          </a:solidFill>
          <a:latin typeface="+mn-lt"/>
          <a:ea typeface="+mn-ea"/>
          <a:cs typeface="+mn-cs"/>
        </a:defRPr>
      </a:lvl1pPr>
      <a:lvl2pPr marL="914400" marR="0" indent="-457200" algn="l" defTabSz="914400" rtl="0" eaLnBrk="1" fontAlgn="base" latinLnBrk="0" hangingPunct="1">
        <a:lnSpc>
          <a:spcPct val="95000"/>
        </a:lnSpc>
        <a:spcBef>
          <a:spcPts val="0"/>
        </a:spcBef>
        <a:spcAft>
          <a:spcPts val="1800"/>
        </a:spcAft>
        <a:buClrTx/>
        <a:buSzTx/>
        <a:buFontTx/>
        <a:buChar char="•"/>
        <a:tabLst/>
        <a:defRPr lang="en-US" sz="3200" dirty="0" smtClean="0">
          <a:solidFill>
            <a:schemeClr val="tx1"/>
          </a:solidFill>
          <a:latin typeface="+mn-lt"/>
        </a:defRPr>
      </a:lvl2pPr>
      <a:lvl3pPr marL="1371600" marR="0" indent="-457200" algn="l" defTabSz="914400" rtl="0" eaLnBrk="1" fontAlgn="base" latinLnBrk="0" hangingPunct="1">
        <a:lnSpc>
          <a:spcPct val="95000"/>
        </a:lnSpc>
        <a:spcBef>
          <a:spcPts val="0"/>
        </a:spcBef>
        <a:spcAft>
          <a:spcPts val="1800"/>
        </a:spcAft>
        <a:buClrTx/>
        <a:buSzTx/>
        <a:buFont typeface="Arial" charset="0"/>
        <a:buChar char="–"/>
        <a:tabLst/>
        <a:defRPr lang="en-US" sz="2800" dirty="0" smtClean="0">
          <a:solidFill>
            <a:schemeClr val="tx1"/>
          </a:solidFill>
          <a:latin typeface="+mn-lt"/>
        </a:defRPr>
      </a:lvl3pPr>
      <a:lvl4pPr marL="2286000" marR="0" indent="-457200" algn="l" defTabSz="914400" rtl="0" eaLnBrk="1" fontAlgn="base" latinLnBrk="0" hangingPunct="1">
        <a:lnSpc>
          <a:spcPct val="95000"/>
        </a:lnSpc>
        <a:spcBef>
          <a:spcPts val="0"/>
        </a:spcBef>
        <a:spcAft>
          <a:spcPts val="1800"/>
        </a:spcAft>
        <a:buClrTx/>
        <a:buSzTx/>
        <a:buFont typeface="Arial" charset="0"/>
        <a:buChar char="○"/>
        <a:tabLst/>
        <a:defRPr lang="en-US" sz="2800" dirty="0" smtClean="0">
          <a:solidFill>
            <a:schemeClr val="tx1"/>
          </a:solidFill>
          <a:latin typeface="+mn-lt"/>
        </a:defRPr>
      </a:lvl4pPr>
      <a:lvl5pPr marL="2743200" marR="0" indent="-457200" algn="l" defTabSz="914400" rtl="0" eaLnBrk="1" fontAlgn="base" latinLnBrk="0" hangingPunct="1">
        <a:lnSpc>
          <a:spcPct val="95000"/>
        </a:lnSpc>
        <a:spcBef>
          <a:spcPts val="0"/>
        </a:spcBef>
        <a:spcAft>
          <a:spcPts val="1800"/>
        </a:spcAft>
        <a:buClrTx/>
        <a:buSzTx/>
        <a:buFont typeface="Arial" charset="0"/>
        <a:buChar char="»"/>
        <a:tabLst/>
        <a:defRPr lang="en-US" sz="2400" dirty="0">
          <a:solidFill>
            <a:schemeClr val="tx1"/>
          </a:solidFill>
          <a:latin typeface="+mn-lt"/>
        </a:defRPr>
      </a:lvl5pPr>
      <a:lvl6pPr marL="2168525" indent="-338138" algn="l" rtl="0" eaLnBrk="1" fontAlgn="base" hangingPunct="1">
        <a:lnSpc>
          <a:spcPct val="95000"/>
        </a:lnSpc>
        <a:spcBef>
          <a:spcPct val="40000"/>
        </a:spcBef>
        <a:spcAft>
          <a:spcPct val="0"/>
        </a:spcAft>
        <a:buClr>
          <a:schemeClr val="folHlink"/>
        </a:buClr>
        <a:buFont typeface="Arial" charset="0"/>
        <a:buChar char="»"/>
        <a:defRPr sz="2400">
          <a:solidFill>
            <a:schemeClr val="folHlink"/>
          </a:solidFill>
          <a:latin typeface="+mn-lt"/>
        </a:defRPr>
      </a:lvl6pPr>
      <a:lvl7pPr marL="2625725" indent="-338138" algn="l" rtl="0" eaLnBrk="1" fontAlgn="base" hangingPunct="1">
        <a:lnSpc>
          <a:spcPct val="95000"/>
        </a:lnSpc>
        <a:spcBef>
          <a:spcPct val="40000"/>
        </a:spcBef>
        <a:spcAft>
          <a:spcPct val="0"/>
        </a:spcAft>
        <a:buClr>
          <a:schemeClr val="folHlink"/>
        </a:buClr>
        <a:buFont typeface="Arial" charset="0"/>
        <a:buChar char="»"/>
        <a:defRPr sz="2400">
          <a:solidFill>
            <a:schemeClr val="folHlink"/>
          </a:solidFill>
          <a:latin typeface="+mn-lt"/>
        </a:defRPr>
      </a:lvl7pPr>
      <a:lvl8pPr marL="3082925" indent="-338138" algn="l" rtl="0" eaLnBrk="1" fontAlgn="base" hangingPunct="1">
        <a:lnSpc>
          <a:spcPct val="95000"/>
        </a:lnSpc>
        <a:spcBef>
          <a:spcPct val="40000"/>
        </a:spcBef>
        <a:spcAft>
          <a:spcPct val="0"/>
        </a:spcAft>
        <a:buClr>
          <a:schemeClr val="folHlink"/>
        </a:buClr>
        <a:buFont typeface="Arial" charset="0"/>
        <a:buChar char="»"/>
        <a:defRPr sz="2400">
          <a:solidFill>
            <a:schemeClr val="folHlink"/>
          </a:solidFill>
          <a:latin typeface="+mn-lt"/>
        </a:defRPr>
      </a:lvl8pPr>
      <a:lvl9pPr marL="3540125" indent="-338138" algn="l" rtl="0" eaLnBrk="1" fontAlgn="base" hangingPunct="1">
        <a:lnSpc>
          <a:spcPct val="95000"/>
        </a:lnSpc>
        <a:spcBef>
          <a:spcPct val="40000"/>
        </a:spcBef>
        <a:spcAft>
          <a:spcPct val="0"/>
        </a:spcAft>
        <a:buClr>
          <a:schemeClr val="folHlink"/>
        </a:buClr>
        <a:buFont typeface="Arial" charset="0"/>
        <a:buChar char="»"/>
        <a:defRPr sz="24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60070" y="1143000"/>
            <a:ext cx="8915400" cy="3124200"/>
          </a:xfrm>
        </p:spPr>
        <p:txBody>
          <a:bodyPr/>
          <a:lstStyle/>
          <a:p>
            <a:r>
              <a:rPr lang="en-US" cap="all" dirty="0"/>
              <a:t>Legalized cannabis: what your business needs to know</a:t>
            </a:r>
          </a:p>
        </p:txBody>
      </p:sp>
      <p:sp>
        <p:nvSpPr>
          <p:cNvPr id="2" name="Subtitle 1"/>
          <p:cNvSpPr>
            <a:spLocks noGrp="1"/>
          </p:cNvSpPr>
          <p:nvPr>
            <p:ph type="subTitle" sz="quarter" idx="1"/>
          </p:nvPr>
        </p:nvSpPr>
        <p:spPr>
          <a:xfrm>
            <a:off x="560070" y="4395070"/>
            <a:ext cx="2667000" cy="394039"/>
          </a:xfrm>
        </p:spPr>
        <p:txBody>
          <a:bodyPr/>
          <a:lstStyle/>
          <a:p>
            <a:r>
              <a:rPr lang="en-US" cap="all" dirty="0"/>
              <a:t>September 12, 2023</a:t>
            </a:r>
          </a:p>
        </p:txBody>
      </p:sp>
      <p:sp>
        <p:nvSpPr>
          <p:cNvPr id="6" name="TextBox 5">
            <a:extLst>
              <a:ext uri="{FF2B5EF4-FFF2-40B4-BE49-F238E27FC236}">
                <a16:creationId xmlns:a16="http://schemas.microsoft.com/office/drawing/2014/main" id="{91B81685-2C92-2FD2-38A3-D48329A33AD3}"/>
              </a:ext>
            </a:extLst>
          </p:cNvPr>
          <p:cNvSpPr txBox="1"/>
          <p:nvPr/>
        </p:nvSpPr>
        <p:spPr>
          <a:xfrm>
            <a:off x="8763000" y="4789109"/>
            <a:ext cx="3124200" cy="1046440"/>
          </a:xfrm>
          <a:prstGeom prst="rect">
            <a:avLst/>
          </a:prstGeom>
          <a:noFill/>
        </p:spPr>
        <p:txBody>
          <a:bodyPr wrap="square" rtlCol="0">
            <a:spAutoFit/>
          </a:bodyPr>
          <a:lstStyle/>
          <a:p>
            <a:pPr algn="l"/>
            <a:r>
              <a:rPr lang="en-US" sz="1000" cap="all" spc="200" dirty="0">
                <a:solidFill>
                  <a:srgbClr val="F05123"/>
                </a:solidFill>
                <a:latin typeface="Franklin Gothic Medium" panose="020B0603020102020204" pitchFamily="34" charset="0"/>
              </a:rPr>
              <a:t>SHAREHOLDER</a:t>
            </a:r>
          </a:p>
          <a:p>
            <a:pPr algn="l"/>
            <a:r>
              <a:rPr lang="en-US" sz="2000" b="0" cap="all" spc="150" dirty="0">
                <a:solidFill>
                  <a:srgbClr val="666666"/>
                </a:solidFill>
                <a:latin typeface="Gill Sans MT Condensed" panose="020B0506020104020203" pitchFamily="34" charset="0"/>
                <a:cs typeface="Arial" panose="020B0604020202020204" pitchFamily="34" charset="0"/>
              </a:rPr>
              <a:t>Mark a. </a:t>
            </a:r>
            <a:r>
              <a:rPr lang="en-US" sz="2000" b="0" cap="all" spc="150" dirty="0" err="1">
                <a:solidFill>
                  <a:srgbClr val="666666"/>
                </a:solidFill>
                <a:latin typeface="Gill Sans MT Condensed" panose="020B0506020104020203" pitchFamily="34" charset="0"/>
                <a:cs typeface="Arial" panose="020B0604020202020204" pitchFamily="34" charset="0"/>
              </a:rPr>
              <a:t>Pihart</a:t>
            </a:r>
            <a:endParaRPr lang="en-US" sz="2000" b="0" cap="all" spc="150" dirty="0">
              <a:solidFill>
                <a:srgbClr val="666666"/>
              </a:solidFill>
              <a:latin typeface="Gill Sans MT Condensed" panose="020B0506020104020203" pitchFamily="34" charset="0"/>
              <a:cs typeface="Arial" panose="020B0604020202020204" pitchFamily="34" charset="0"/>
            </a:endParaRPr>
          </a:p>
          <a:p>
            <a:pPr algn="l"/>
            <a:r>
              <a:rPr lang="en-US" sz="1600" b="0" spc="150" dirty="0">
                <a:solidFill>
                  <a:srgbClr val="F05123"/>
                </a:solidFill>
                <a:latin typeface="Gill Sans MT Condensed" panose="020B0506020104020203" pitchFamily="34" charset="0"/>
                <a:cs typeface="Arial" panose="020B0604020202020204" pitchFamily="34" charset="0"/>
              </a:rPr>
              <a:t>P/</a:t>
            </a:r>
            <a:r>
              <a:rPr lang="en-US" sz="1600" b="0" spc="150" dirty="0">
                <a:latin typeface="Gill Sans MT Condensed" panose="020B0506020104020203" pitchFamily="34" charset="0"/>
                <a:cs typeface="Arial" panose="020B0604020202020204" pitchFamily="34" charset="0"/>
              </a:rPr>
              <a:t> </a:t>
            </a:r>
            <a:r>
              <a:rPr lang="en-US" sz="1600" b="0" spc="150" dirty="0">
                <a:solidFill>
                  <a:srgbClr val="666666"/>
                </a:solidFill>
                <a:latin typeface="Gill Sans MT Condensed" panose="020B0506020104020203" pitchFamily="34" charset="0"/>
                <a:cs typeface="Arial" panose="020B0604020202020204" pitchFamily="34" charset="0"/>
              </a:rPr>
              <a:t>612.604.6623</a:t>
            </a:r>
          </a:p>
          <a:p>
            <a:pPr algn="l"/>
            <a:r>
              <a:rPr lang="en-US" sz="1600" b="0" spc="150" dirty="0">
                <a:solidFill>
                  <a:srgbClr val="F05123"/>
                </a:solidFill>
                <a:latin typeface="Gill Sans MT Condensed" panose="020B0506020104020203" pitchFamily="34" charset="0"/>
                <a:cs typeface="Arial" panose="020B0604020202020204" pitchFamily="34" charset="0"/>
              </a:rPr>
              <a:t>E/</a:t>
            </a:r>
            <a:r>
              <a:rPr lang="en-US" sz="1600" b="0" spc="150" dirty="0">
                <a:latin typeface="Gill Sans MT Condensed" panose="020B0506020104020203" pitchFamily="34" charset="0"/>
                <a:cs typeface="Arial" panose="020B0604020202020204" pitchFamily="34" charset="0"/>
              </a:rPr>
              <a:t> </a:t>
            </a:r>
            <a:r>
              <a:rPr lang="en-US" sz="1600" b="0" spc="150" dirty="0">
                <a:solidFill>
                  <a:srgbClr val="666666"/>
                </a:solidFill>
                <a:latin typeface="Gill Sans MT Condensed" panose="020B0506020104020203" pitchFamily="34" charset="0"/>
                <a:cs typeface="Arial" panose="020B0604020202020204" pitchFamily="34" charset="0"/>
              </a:rPr>
              <a:t>mpihart</a:t>
            </a:r>
            <a:r>
              <a:rPr lang="en-US" sz="1100" b="0" spc="150" dirty="0">
                <a:solidFill>
                  <a:srgbClr val="666666"/>
                </a:solidFill>
                <a:latin typeface="Gill Sans MT Condensed" panose="020B0506020104020203" pitchFamily="34" charset="0"/>
                <a:cs typeface="Arial" panose="020B0604020202020204" pitchFamily="34" charset="0"/>
              </a:rPr>
              <a:t>@</a:t>
            </a:r>
            <a:r>
              <a:rPr lang="en-US" sz="1600" b="0" spc="150" dirty="0">
                <a:solidFill>
                  <a:srgbClr val="666666"/>
                </a:solidFill>
                <a:latin typeface="Gill Sans MT Condensed" panose="020B0506020104020203" pitchFamily="34" charset="0"/>
                <a:cs typeface="Arial" panose="020B0604020202020204" pitchFamily="34" charset="0"/>
              </a:rPr>
              <a:t>winthrop.com</a:t>
            </a:r>
            <a:endParaRPr lang="en-US" sz="1600" b="0" dirty="0">
              <a:solidFill>
                <a:srgbClr val="666666"/>
              </a:solidFill>
            </a:endParaRPr>
          </a:p>
        </p:txBody>
      </p:sp>
      <p:sp>
        <p:nvSpPr>
          <p:cNvPr id="7" name="TextBox 6">
            <a:extLst>
              <a:ext uri="{FF2B5EF4-FFF2-40B4-BE49-F238E27FC236}">
                <a16:creationId xmlns:a16="http://schemas.microsoft.com/office/drawing/2014/main" id="{07B2282E-9BEE-7437-0ABF-4D8F585EE9C7}"/>
              </a:ext>
            </a:extLst>
          </p:cNvPr>
          <p:cNvSpPr txBox="1"/>
          <p:nvPr/>
        </p:nvSpPr>
        <p:spPr>
          <a:xfrm>
            <a:off x="5638800" y="4789109"/>
            <a:ext cx="3124200" cy="1046440"/>
          </a:xfrm>
          <a:prstGeom prst="rect">
            <a:avLst/>
          </a:prstGeom>
          <a:noFill/>
        </p:spPr>
        <p:txBody>
          <a:bodyPr wrap="square" rtlCol="0">
            <a:spAutoFit/>
          </a:bodyPr>
          <a:lstStyle/>
          <a:p>
            <a:pPr algn="l"/>
            <a:r>
              <a:rPr lang="en-US" sz="1000" cap="all" spc="200" dirty="0">
                <a:solidFill>
                  <a:srgbClr val="F05123"/>
                </a:solidFill>
                <a:latin typeface="Franklin Gothic Medium" panose="020B0603020102020204" pitchFamily="34" charset="0"/>
              </a:rPr>
              <a:t>SHAREHOLDER</a:t>
            </a:r>
          </a:p>
          <a:p>
            <a:pPr algn="l"/>
            <a:r>
              <a:rPr lang="en-US" sz="2000" b="0" cap="all" spc="150" dirty="0">
                <a:solidFill>
                  <a:srgbClr val="666666"/>
                </a:solidFill>
                <a:latin typeface="Gill Sans MT Condensed" panose="020B0506020104020203" pitchFamily="34" charset="0"/>
                <a:cs typeface="Arial" panose="020B0604020202020204" pitchFamily="34" charset="0"/>
              </a:rPr>
              <a:t>Laura a. Pfeiffer</a:t>
            </a:r>
          </a:p>
          <a:p>
            <a:pPr algn="l"/>
            <a:r>
              <a:rPr lang="en-US" sz="1600" b="0" spc="150" dirty="0">
                <a:solidFill>
                  <a:srgbClr val="F05123"/>
                </a:solidFill>
                <a:latin typeface="Gill Sans MT Condensed" panose="020B0506020104020203" pitchFamily="34" charset="0"/>
                <a:cs typeface="Arial" panose="020B0604020202020204" pitchFamily="34" charset="0"/>
              </a:rPr>
              <a:t>P/</a:t>
            </a:r>
            <a:r>
              <a:rPr lang="en-US" sz="1600" b="0" spc="150" dirty="0">
                <a:latin typeface="Gill Sans MT Condensed" panose="020B0506020104020203" pitchFamily="34" charset="0"/>
                <a:cs typeface="Arial" panose="020B0604020202020204" pitchFamily="34" charset="0"/>
              </a:rPr>
              <a:t> </a:t>
            </a:r>
            <a:r>
              <a:rPr lang="en-US" sz="1600" b="0" spc="150" dirty="0">
                <a:solidFill>
                  <a:srgbClr val="666666"/>
                </a:solidFill>
                <a:latin typeface="Gill Sans MT Condensed" panose="020B0506020104020203" pitchFamily="34" charset="0"/>
                <a:cs typeface="Arial" panose="020B0604020202020204" pitchFamily="34" charset="0"/>
              </a:rPr>
              <a:t>612.604.6685</a:t>
            </a:r>
          </a:p>
          <a:p>
            <a:pPr algn="l"/>
            <a:r>
              <a:rPr lang="en-US" sz="1600" b="0" spc="150" dirty="0">
                <a:solidFill>
                  <a:srgbClr val="F05123"/>
                </a:solidFill>
                <a:latin typeface="Gill Sans MT Condensed" panose="020B0506020104020203" pitchFamily="34" charset="0"/>
                <a:cs typeface="Arial" panose="020B0604020202020204" pitchFamily="34" charset="0"/>
              </a:rPr>
              <a:t>E/</a:t>
            </a:r>
            <a:r>
              <a:rPr lang="en-US" sz="1600" b="0" spc="150" dirty="0">
                <a:latin typeface="Gill Sans MT Condensed" panose="020B0506020104020203" pitchFamily="34" charset="0"/>
                <a:cs typeface="Arial" panose="020B0604020202020204" pitchFamily="34" charset="0"/>
              </a:rPr>
              <a:t> </a:t>
            </a:r>
            <a:r>
              <a:rPr lang="en-US" sz="1600" b="0" spc="150" dirty="0">
                <a:solidFill>
                  <a:srgbClr val="666666"/>
                </a:solidFill>
                <a:latin typeface="Gill Sans MT Condensed" panose="020B0506020104020203" pitchFamily="34" charset="0"/>
                <a:cs typeface="Arial" panose="020B0604020202020204" pitchFamily="34" charset="0"/>
              </a:rPr>
              <a:t>lpfeiffer</a:t>
            </a:r>
            <a:r>
              <a:rPr lang="en-US" sz="1100" b="0" spc="150" dirty="0">
                <a:solidFill>
                  <a:srgbClr val="666666"/>
                </a:solidFill>
                <a:latin typeface="Gill Sans MT Condensed" panose="020B0506020104020203" pitchFamily="34" charset="0"/>
                <a:cs typeface="Arial" panose="020B0604020202020204" pitchFamily="34" charset="0"/>
              </a:rPr>
              <a:t>@</a:t>
            </a:r>
            <a:r>
              <a:rPr lang="en-US" sz="1600" b="0" spc="150" dirty="0">
                <a:solidFill>
                  <a:srgbClr val="666666"/>
                </a:solidFill>
                <a:latin typeface="Gill Sans MT Condensed" panose="020B0506020104020203" pitchFamily="34" charset="0"/>
                <a:cs typeface="Arial" panose="020B0604020202020204" pitchFamily="34" charset="0"/>
              </a:rPr>
              <a:t>winthrop.com</a:t>
            </a:r>
            <a:endParaRPr lang="en-US" sz="1600" b="0" dirty="0">
              <a:solidFill>
                <a:srgbClr val="6666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52C1E-2069-47E1-A752-0D94CC3397E7}"/>
              </a:ext>
            </a:extLst>
          </p:cNvPr>
          <p:cNvSpPr>
            <a:spLocks noGrp="1"/>
          </p:cNvSpPr>
          <p:nvPr>
            <p:ph type="title"/>
          </p:nvPr>
        </p:nvSpPr>
        <p:spPr/>
        <p:txBody>
          <a:bodyPr/>
          <a:lstStyle/>
          <a:p>
            <a:r>
              <a:rPr lang="en-US" dirty="0"/>
              <a:t>TESTING IN THE WORKPLACE</a:t>
            </a:r>
          </a:p>
        </p:txBody>
      </p:sp>
      <p:sp>
        <p:nvSpPr>
          <p:cNvPr id="3" name="Content Placeholder 2">
            <a:extLst>
              <a:ext uri="{FF2B5EF4-FFF2-40B4-BE49-F238E27FC236}">
                <a16:creationId xmlns:a16="http://schemas.microsoft.com/office/drawing/2014/main" id="{2C8EA485-2035-4D25-A0B5-BBAB70545078}"/>
              </a:ext>
            </a:extLst>
          </p:cNvPr>
          <p:cNvSpPr>
            <a:spLocks noGrp="1"/>
          </p:cNvSpPr>
          <p:nvPr>
            <p:ph idx="1"/>
          </p:nvPr>
        </p:nvSpPr>
        <p:spPr/>
        <p:txBody>
          <a:bodyPr/>
          <a:lstStyle/>
          <a:p>
            <a:pPr>
              <a:spcAft>
                <a:spcPts val="600"/>
              </a:spcAft>
            </a:pPr>
            <a:r>
              <a:rPr lang="en-US" sz="2000" dirty="0">
                <a:solidFill>
                  <a:schemeClr val="accent1"/>
                </a:solidFill>
              </a:rPr>
              <a:t>New Prohibition on Pre-Employment Cannabis Testing For Minnesota Employees</a:t>
            </a:r>
          </a:p>
          <a:p>
            <a:pPr lvl="1">
              <a:spcAft>
                <a:spcPts val="600"/>
              </a:spcAft>
            </a:pPr>
            <a:r>
              <a:rPr lang="en-US" sz="1800" dirty="0"/>
              <a:t>Statute redefined “drug” and “drug and alcohol testing” to no longer include cannabis or cannabis testing</a:t>
            </a:r>
          </a:p>
          <a:p>
            <a:pPr lvl="1">
              <a:spcAft>
                <a:spcPts val="600"/>
              </a:spcAft>
            </a:pPr>
            <a:r>
              <a:rPr lang="en-US" sz="1800" dirty="0"/>
              <a:t>Created a new term for “cannabis testing”</a:t>
            </a:r>
          </a:p>
          <a:p>
            <a:pPr lvl="1">
              <a:spcAft>
                <a:spcPts val="600"/>
              </a:spcAft>
            </a:pPr>
            <a:r>
              <a:rPr lang="en-US" sz="1800" dirty="0"/>
              <a:t>Pre-employment testing limited to “drugs”; therefore, no pre-employment testing may be done for cannabis</a:t>
            </a:r>
          </a:p>
          <a:p>
            <a:pPr marL="461962" lvl="1" indent="0">
              <a:spcAft>
                <a:spcPts val="600"/>
              </a:spcAft>
              <a:buNone/>
            </a:pPr>
            <a:endParaRPr lang="en-US" sz="2000" dirty="0"/>
          </a:p>
          <a:p>
            <a:pPr>
              <a:spcAft>
                <a:spcPts val="600"/>
              </a:spcAft>
            </a:pPr>
            <a:r>
              <a:rPr lang="en-US" sz="2000" dirty="0">
                <a:solidFill>
                  <a:schemeClr val="accent1"/>
                </a:solidFill>
              </a:rPr>
              <a:t>Other Drug and Alcohol (and Cannabis) Testing Rules Remain Largely Unchanged</a:t>
            </a:r>
          </a:p>
          <a:p>
            <a:endParaRPr lang="en-US" dirty="0"/>
          </a:p>
        </p:txBody>
      </p:sp>
    </p:spTree>
    <p:extLst>
      <p:ext uri="{BB962C8B-B14F-4D97-AF65-F5344CB8AC3E}">
        <p14:creationId xmlns:p14="http://schemas.microsoft.com/office/powerpoint/2010/main" val="452974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6FEB20-7358-35F0-CA3D-928A5A60E5F8}"/>
              </a:ext>
            </a:extLst>
          </p:cNvPr>
          <p:cNvSpPr>
            <a:spLocks noGrp="1"/>
          </p:cNvSpPr>
          <p:nvPr>
            <p:ph type="title"/>
          </p:nvPr>
        </p:nvSpPr>
        <p:spPr/>
        <p:txBody>
          <a:bodyPr/>
          <a:lstStyle/>
          <a:p>
            <a:r>
              <a:rPr lang="en-US" dirty="0"/>
              <a:t>Pre-Employment: </a:t>
            </a:r>
            <a:r>
              <a:rPr lang="en-US" dirty="0">
                <a:solidFill>
                  <a:srgbClr val="F05123"/>
                </a:solidFill>
              </a:rPr>
              <a:t>Hiring</a:t>
            </a:r>
          </a:p>
        </p:txBody>
      </p:sp>
      <p:sp>
        <p:nvSpPr>
          <p:cNvPr id="6" name="Content Placeholder 5">
            <a:extLst>
              <a:ext uri="{FF2B5EF4-FFF2-40B4-BE49-F238E27FC236}">
                <a16:creationId xmlns:a16="http://schemas.microsoft.com/office/drawing/2014/main" id="{0ADF8717-55A1-4AFD-9AE9-491AFD630F3C}"/>
              </a:ext>
            </a:extLst>
          </p:cNvPr>
          <p:cNvSpPr>
            <a:spLocks noGrp="1"/>
          </p:cNvSpPr>
          <p:nvPr>
            <p:ph idx="1"/>
          </p:nvPr>
        </p:nvSpPr>
        <p:spPr/>
        <p:txBody>
          <a:bodyPr/>
          <a:lstStyle/>
          <a:p>
            <a:r>
              <a:rPr lang="en-US" sz="2000" dirty="0">
                <a:solidFill>
                  <a:srgbClr val="F05123"/>
                </a:solidFill>
              </a:rPr>
              <a:t>New Rule: </a:t>
            </a:r>
            <a:r>
              <a:rPr lang="en-US" sz="2000" dirty="0"/>
              <a:t> No pre-employment testing for cannabis; must be limited to drugs and alcohol</a:t>
            </a:r>
          </a:p>
          <a:p>
            <a:pPr>
              <a:spcAft>
                <a:spcPts val="600"/>
              </a:spcAft>
            </a:pPr>
            <a:r>
              <a:rPr lang="en-US" sz="2000" dirty="0">
                <a:solidFill>
                  <a:schemeClr val="accent1"/>
                </a:solidFill>
              </a:rPr>
              <a:t>Exceptions:  </a:t>
            </a:r>
          </a:p>
          <a:p>
            <a:pPr lvl="1">
              <a:spcAft>
                <a:spcPts val="600"/>
              </a:spcAft>
            </a:pPr>
            <a:r>
              <a:rPr lang="en-US" sz="1800" dirty="0"/>
              <a:t>For certain positions, cannabis and its metabolites are considered a drug and subject to the drug and alcohol testing provisions in Minnesota’s Drug and Alcohol Testing in the Workplace Act (</a:t>
            </a:r>
            <a:r>
              <a:rPr lang="en-US" sz="1800" dirty="0" err="1"/>
              <a:t>DATWA</a:t>
            </a:r>
            <a:r>
              <a:rPr lang="en-US" sz="1800" dirty="0"/>
              <a:t>)</a:t>
            </a:r>
          </a:p>
          <a:p>
            <a:pPr lvl="1">
              <a:spcAft>
                <a:spcPts val="600"/>
              </a:spcAft>
            </a:pPr>
            <a:r>
              <a:rPr lang="en-US" sz="1800" dirty="0"/>
              <a:t>Unless testing is required by federal law</a:t>
            </a:r>
          </a:p>
        </p:txBody>
      </p:sp>
    </p:spTree>
    <p:extLst>
      <p:ext uri="{BB962C8B-B14F-4D97-AF65-F5344CB8AC3E}">
        <p14:creationId xmlns:p14="http://schemas.microsoft.com/office/powerpoint/2010/main" val="3938650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6FEB20-7358-35F0-CA3D-928A5A60E5F8}"/>
              </a:ext>
            </a:extLst>
          </p:cNvPr>
          <p:cNvSpPr>
            <a:spLocks noGrp="1"/>
          </p:cNvSpPr>
          <p:nvPr>
            <p:ph type="title"/>
          </p:nvPr>
        </p:nvSpPr>
        <p:spPr/>
        <p:txBody>
          <a:bodyPr/>
          <a:lstStyle/>
          <a:p>
            <a:r>
              <a:rPr lang="en-US" dirty="0"/>
              <a:t>Pre-Employment: </a:t>
            </a:r>
            <a:r>
              <a:rPr lang="en-US" dirty="0">
                <a:solidFill>
                  <a:srgbClr val="F05123"/>
                </a:solidFill>
              </a:rPr>
              <a:t>Hiring</a:t>
            </a:r>
          </a:p>
        </p:txBody>
      </p:sp>
      <p:sp>
        <p:nvSpPr>
          <p:cNvPr id="6" name="Content Placeholder 5">
            <a:extLst>
              <a:ext uri="{FF2B5EF4-FFF2-40B4-BE49-F238E27FC236}">
                <a16:creationId xmlns:a16="http://schemas.microsoft.com/office/drawing/2014/main" id="{0ADF8717-55A1-4AFD-9AE9-491AFD630F3C}"/>
              </a:ext>
            </a:extLst>
          </p:cNvPr>
          <p:cNvSpPr>
            <a:spLocks noGrp="1"/>
          </p:cNvSpPr>
          <p:nvPr>
            <p:ph idx="1"/>
          </p:nvPr>
        </p:nvSpPr>
        <p:spPr/>
        <p:txBody>
          <a:bodyPr/>
          <a:lstStyle/>
          <a:p>
            <a:r>
              <a:rPr lang="en-US" sz="2000" dirty="0">
                <a:solidFill>
                  <a:srgbClr val="F05123"/>
                </a:solidFill>
              </a:rPr>
              <a:t>Exceptions:  </a:t>
            </a:r>
            <a:r>
              <a:rPr lang="en-US" sz="2000" dirty="0"/>
              <a:t>An employer </a:t>
            </a:r>
            <a:r>
              <a:rPr lang="en-US" sz="2000" u="sng" dirty="0"/>
              <a:t>may refuse</a:t>
            </a:r>
            <a:r>
              <a:rPr lang="en-US" sz="2000" dirty="0"/>
              <a:t> to hire for a positive cannabis test and make an offer contingent on a negative test for the following positions:</a:t>
            </a:r>
          </a:p>
          <a:p>
            <a:pPr lvl="1">
              <a:spcAft>
                <a:spcPts val="600"/>
              </a:spcAft>
            </a:pPr>
            <a:r>
              <a:rPr lang="en-US" sz="1800" dirty="0">
                <a:solidFill>
                  <a:srgbClr val="F05123"/>
                </a:solidFill>
              </a:rPr>
              <a:t>Safety Sensitive Positions</a:t>
            </a:r>
            <a:r>
              <a:rPr lang="en-US" sz="1800" dirty="0"/>
              <a:t>—“a job, including any supervisory or management position, in which an impairment…would threaten the health or safety of any person”</a:t>
            </a:r>
          </a:p>
          <a:p>
            <a:pPr lvl="1">
              <a:spcAft>
                <a:spcPts val="600"/>
              </a:spcAft>
            </a:pPr>
            <a:r>
              <a:rPr lang="en-US" sz="1800" dirty="0">
                <a:solidFill>
                  <a:srgbClr val="F05123"/>
                </a:solidFill>
              </a:rPr>
              <a:t>Peace Officer and Firefighter Positions</a:t>
            </a:r>
          </a:p>
          <a:p>
            <a:pPr lvl="1">
              <a:spcAft>
                <a:spcPts val="600"/>
              </a:spcAft>
            </a:pPr>
            <a:r>
              <a:rPr lang="en-US" sz="1800" dirty="0">
                <a:solidFill>
                  <a:srgbClr val="F05123"/>
                </a:solidFill>
              </a:rPr>
              <a:t>Positions involving face-to-face interactions with vulnerable groups</a:t>
            </a:r>
            <a:r>
              <a:rPr lang="en-US" sz="1800" dirty="0"/>
              <a:t>—specifically, “care, training, education, supervision, counseling, consultation, or medical assistance to” children, vulnerable adults, and patients with medical, psychiatric, or mental conditions</a:t>
            </a:r>
          </a:p>
          <a:p>
            <a:pPr lvl="1">
              <a:spcAft>
                <a:spcPts val="600"/>
              </a:spcAft>
            </a:pPr>
            <a:r>
              <a:rPr lang="en-US" sz="1800" dirty="0">
                <a:solidFill>
                  <a:srgbClr val="F05123"/>
                </a:solidFill>
              </a:rPr>
              <a:t>Positions requiring a commercial drivers license</a:t>
            </a:r>
          </a:p>
          <a:p>
            <a:pPr lvl="1">
              <a:spcAft>
                <a:spcPts val="600"/>
              </a:spcAft>
            </a:pPr>
            <a:r>
              <a:rPr lang="en-US" sz="1800" dirty="0">
                <a:solidFill>
                  <a:srgbClr val="F05123"/>
                </a:solidFill>
              </a:rPr>
              <a:t>Positions funded by federal grant</a:t>
            </a:r>
          </a:p>
          <a:p>
            <a:pPr lvl="1">
              <a:spcAft>
                <a:spcPts val="600"/>
              </a:spcAft>
            </a:pPr>
            <a:r>
              <a:rPr lang="en-US" sz="1800" dirty="0">
                <a:solidFill>
                  <a:srgbClr val="F05123"/>
                </a:solidFill>
              </a:rPr>
              <a:t>Any position for which state or federal law requires testing of an applicant or employee</a:t>
            </a:r>
          </a:p>
          <a:p>
            <a:endParaRPr lang="en-US" sz="1600" dirty="0">
              <a:solidFill>
                <a:srgbClr val="F05123"/>
              </a:solidFill>
            </a:endParaRPr>
          </a:p>
        </p:txBody>
      </p:sp>
    </p:spTree>
    <p:extLst>
      <p:ext uri="{BB962C8B-B14F-4D97-AF65-F5344CB8AC3E}">
        <p14:creationId xmlns:p14="http://schemas.microsoft.com/office/powerpoint/2010/main" val="3051172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6FEB20-7358-35F0-CA3D-928A5A60E5F8}"/>
              </a:ext>
            </a:extLst>
          </p:cNvPr>
          <p:cNvSpPr>
            <a:spLocks noGrp="1"/>
          </p:cNvSpPr>
          <p:nvPr>
            <p:ph type="title"/>
          </p:nvPr>
        </p:nvSpPr>
        <p:spPr/>
        <p:txBody>
          <a:bodyPr/>
          <a:lstStyle/>
          <a:p>
            <a:r>
              <a:rPr lang="en-US" dirty="0"/>
              <a:t>During Employment:  </a:t>
            </a:r>
            <a:r>
              <a:rPr lang="en-US" dirty="0">
                <a:solidFill>
                  <a:srgbClr val="F05123"/>
                </a:solidFill>
              </a:rPr>
              <a:t>Lawful Use</a:t>
            </a:r>
          </a:p>
        </p:txBody>
      </p:sp>
      <p:sp>
        <p:nvSpPr>
          <p:cNvPr id="6" name="Content Placeholder 5">
            <a:extLst>
              <a:ext uri="{FF2B5EF4-FFF2-40B4-BE49-F238E27FC236}">
                <a16:creationId xmlns:a16="http://schemas.microsoft.com/office/drawing/2014/main" id="{0ADF8717-55A1-4AFD-9AE9-491AFD630F3C}"/>
              </a:ext>
            </a:extLst>
          </p:cNvPr>
          <p:cNvSpPr>
            <a:spLocks noGrp="1"/>
          </p:cNvSpPr>
          <p:nvPr>
            <p:ph idx="1"/>
          </p:nvPr>
        </p:nvSpPr>
        <p:spPr/>
        <p:txBody>
          <a:bodyPr/>
          <a:lstStyle/>
          <a:p>
            <a:pPr>
              <a:spcAft>
                <a:spcPts val="600"/>
              </a:spcAft>
            </a:pPr>
            <a:r>
              <a:rPr lang="en-US" sz="2000" dirty="0">
                <a:solidFill>
                  <a:srgbClr val="F05123"/>
                </a:solidFill>
              </a:rPr>
              <a:t>The General Rule:</a:t>
            </a:r>
            <a:r>
              <a:rPr lang="en-US" sz="2000" dirty="0"/>
              <a:t>  Employers </a:t>
            </a:r>
            <a:r>
              <a:rPr lang="en-US" sz="2000" u="sng" dirty="0"/>
              <a:t>may not</a:t>
            </a:r>
            <a:r>
              <a:rPr lang="en-US" sz="2000" dirty="0"/>
              <a:t> discipline or terminate an employee that engages in the lawful use of cannabis, provided cannabis use occurs:</a:t>
            </a:r>
          </a:p>
          <a:p>
            <a:pPr lvl="1">
              <a:spcAft>
                <a:spcPts val="600"/>
              </a:spcAft>
            </a:pPr>
            <a:r>
              <a:rPr lang="en-US" sz="1800" dirty="0">
                <a:solidFill>
                  <a:srgbClr val="F05123"/>
                </a:solidFill>
              </a:rPr>
              <a:t>Off employer property, and</a:t>
            </a:r>
          </a:p>
          <a:p>
            <a:pPr lvl="1"/>
            <a:r>
              <a:rPr lang="en-US" sz="1800" dirty="0">
                <a:solidFill>
                  <a:srgbClr val="F05123"/>
                </a:solidFill>
              </a:rPr>
              <a:t>During non-working hours</a:t>
            </a:r>
          </a:p>
          <a:p>
            <a:r>
              <a:rPr lang="en-US" sz="2000" dirty="0"/>
              <a:t>These two factors are the central consideration for navigating lawful use by employees and workplace polices</a:t>
            </a:r>
          </a:p>
          <a:p>
            <a:pPr>
              <a:spcAft>
                <a:spcPts val="600"/>
              </a:spcAft>
            </a:pPr>
            <a:r>
              <a:rPr lang="en-US" sz="2000" dirty="0">
                <a:solidFill>
                  <a:schemeClr val="accent1"/>
                </a:solidFill>
              </a:rPr>
              <a:t>Challenges Regarding Cannabis Use and Testing </a:t>
            </a:r>
          </a:p>
          <a:p>
            <a:pPr lvl="1">
              <a:spcAft>
                <a:spcPts val="600"/>
              </a:spcAft>
            </a:pPr>
            <a:r>
              <a:rPr lang="en-US" sz="1800" dirty="0"/>
              <a:t>Cannabis can remain in a person’s system long after the effects wear off.  It is entirely possible that an employee engages in lawful use (</a:t>
            </a:r>
            <a:r>
              <a:rPr lang="en-US" sz="1800" i="1" dirty="0"/>
              <a:t>i.e.</a:t>
            </a:r>
            <a:r>
              <a:rPr lang="en-US" sz="1800" dirty="0"/>
              <a:t>, off property and non-working hours), is not impaired, but will test positive </a:t>
            </a:r>
          </a:p>
          <a:p>
            <a:pPr lvl="1"/>
            <a:r>
              <a:rPr lang="en-US" sz="1800" dirty="0"/>
              <a:t>Conversely, an employee that is impaired may assert that they consumed cannabis lawfully days ago despite appearing impaired</a:t>
            </a:r>
          </a:p>
        </p:txBody>
      </p:sp>
    </p:spTree>
    <p:extLst>
      <p:ext uri="{BB962C8B-B14F-4D97-AF65-F5344CB8AC3E}">
        <p14:creationId xmlns:p14="http://schemas.microsoft.com/office/powerpoint/2010/main" val="2057719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B832C-984D-7A17-4B2F-D01020725E0E}"/>
              </a:ext>
            </a:extLst>
          </p:cNvPr>
          <p:cNvSpPr>
            <a:spLocks noGrp="1"/>
          </p:cNvSpPr>
          <p:nvPr>
            <p:ph type="title"/>
          </p:nvPr>
        </p:nvSpPr>
        <p:spPr/>
        <p:txBody>
          <a:bodyPr/>
          <a:lstStyle/>
          <a:p>
            <a:r>
              <a:rPr lang="en-US" dirty="0"/>
              <a:t>During Employment: </a:t>
            </a:r>
            <a:r>
              <a:rPr lang="en-US" dirty="0">
                <a:solidFill>
                  <a:srgbClr val="F05123"/>
                </a:solidFill>
              </a:rPr>
              <a:t>Policy Compliance</a:t>
            </a:r>
          </a:p>
        </p:txBody>
      </p:sp>
      <p:sp>
        <p:nvSpPr>
          <p:cNvPr id="3" name="Content Placeholder 2">
            <a:extLst>
              <a:ext uri="{FF2B5EF4-FFF2-40B4-BE49-F238E27FC236}">
                <a16:creationId xmlns:a16="http://schemas.microsoft.com/office/drawing/2014/main" id="{1EF83F31-A544-D8DA-D040-E147A3FC3D43}"/>
              </a:ext>
            </a:extLst>
          </p:cNvPr>
          <p:cNvSpPr>
            <a:spLocks noGrp="1"/>
          </p:cNvSpPr>
          <p:nvPr>
            <p:ph idx="1"/>
          </p:nvPr>
        </p:nvSpPr>
        <p:spPr/>
        <p:txBody>
          <a:bodyPr/>
          <a:lstStyle/>
          <a:p>
            <a:r>
              <a:rPr lang="en-US" sz="2000" dirty="0">
                <a:solidFill>
                  <a:srgbClr val="F05123"/>
                </a:solidFill>
              </a:rPr>
              <a:t>The General Rule:  </a:t>
            </a:r>
            <a:r>
              <a:rPr lang="en-US" sz="2000" dirty="0"/>
              <a:t>Employers can still establish written policies prohibiting “use, possession, impairment, sale, or transfer” of cannabis</a:t>
            </a:r>
          </a:p>
          <a:p>
            <a:pPr>
              <a:spcAft>
                <a:spcPts val="600"/>
              </a:spcAft>
            </a:pPr>
            <a:r>
              <a:rPr lang="en-US" sz="2000" dirty="0">
                <a:solidFill>
                  <a:srgbClr val="F05123"/>
                </a:solidFill>
              </a:rPr>
              <a:t>Written Policy Requirement:</a:t>
            </a:r>
            <a:r>
              <a:rPr lang="en-US" sz="2000" dirty="0"/>
              <a:t>  For an employer to be able to “discipline, discharge, or take other adverse personnel action” for a policy violation, it must have a written cannabis policy</a:t>
            </a:r>
          </a:p>
          <a:p>
            <a:pPr lvl="1"/>
            <a:r>
              <a:rPr lang="en-US" sz="1800" dirty="0"/>
              <a:t>The </a:t>
            </a:r>
            <a:r>
              <a:rPr lang="en-US" sz="1800" u="sng" dirty="0"/>
              <a:t>statute does not prohibit</a:t>
            </a:r>
            <a:r>
              <a:rPr lang="en-US" sz="1800" dirty="0"/>
              <a:t> cannabis “use, possession, impairment, sale, or transfer” while during working hours or on employer property—it </a:t>
            </a:r>
            <a:r>
              <a:rPr lang="en-US" sz="1800" u="sng" dirty="0"/>
              <a:t>provides employers with the ability to do so through a written cannabis policy</a:t>
            </a:r>
          </a:p>
          <a:p>
            <a:pPr>
              <a:spcAft>
                <a:spcPts val="600"/>
              </a:spcAft>
            </a:pPr>
            <a:r>
              <a:rPr lang="en-US" sz="2000" dirty="0">
                <a:solidFill>
                  <a:srgbClr val="F05123"/>
                </a:solidFill>
              </a:rPr>
              <a:t>The Extent of Policy Enforcement:</a:t>
            </a:r>
            <a:r>
              <a:rPr lang="en-US" sz="2000" dirty="0"/>
              <a:t>  Any workplace cannabis policy may only be enacted and enforced under the following circumstances:</a:t>
            </a:r>
          </a:p>
          <a:p>
            <a:pPr lvl="1">
              <a:spcAft>
                <a:spcPts val="600"/>
              </a:spcAft>
            </a:pPr>
            <a:r>
              <a:rPr lang="en-US" sz="1800" dirty="0"/>
              <a:t>While an employee is working, or</a:t>
            </a:r>
          </a:p>
          <a:p>
            <a:pPr lvl="1">
              <a:spcAft>
                <a:spcPts val="600"/>
              </a:spcAft>
            </a:pPr>
            <a:r>
              <a:rPr lang="en-US" sz="1800" dirty="0"/>
              <a:t>While an employee is on the employer’s premises, or</a:t>
            </a:r>
          </a:p>
          <a:p>
            <a:pPr lvl="1">
              <a:spcAft>
                <a:spcPts val="600"/>
              </a:spcAft>
            </a:pPr>
            <a:r>
              <a:rPr lang="en-US" sz="1800" dirty="0"/>
              <a:t>While an employee is operating the employer’s vehicle, machinery, or equipment</a:t>
            </a:r>
          </a:p>
          <a:p>
            <a:endParaRPr lang="en-US" sz="2400" dirty="0"/>
          </a:p>
        </p:txBody>
      </p:sp>
    </p:spTree>
    <p:extLst>
      <p:ext uri="{BB962C8B-B14F-4D97-AF65-F5344CB8AC3E}">
        <p14:creationId xmlns:p14="http://schemas.microsoft.com/office/powerpoint/2010/main" val="3521215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B832C-984D-7A17-4B2F-D01020725E0E}"/>
              </a:ext>
            </a:extLst>
          </p:cNvPr>
          <p:cNvSpPr>
            <a:spLocks noGrp="1"/>
          </p:cNvSpPr>
          <p:nvPr>
            <p:ph type="title"/>
          </p:nvPr>
        </p:nvSpPr>
        <p:spPr/>
        <p:txBody>
          <a:bodyPr/>
          <a:lstStyle/>
          <a:p>
            <a:r>
              <a:rPr lang="en-US" dirty="0"/>
              <a:t>During Employment: </a:t>
            </a:r>
            <a:r>
              <a:rPr lang="en-US" dirty="0">
                <a:solidFill>
                  <a:srgbClr val="F05123"/>
                </a:solidFill>
              </a:rPr>
              <a:t>Policy Violations</a:t>
            </a:r>
          </a:p>
        </p:txBody>
      </p:sp>
      <p:sp>
        <p:nvSpPr>
          <p:cNvPr id="3" name="Content Placeholder 2">
            <a:extLst>
              <a:ext uri="{FF2B5EF4-FFF2-40B4-BE49-F238E27FC236}">
                <a16:creationId xmlns:a16="http://schemas.microsoft.com/office/drawing/2014/main" id="{1EF83F31-A544-D8DA-D040-E147A3FC3D43}"/>
              </a:ext>
            </a:extLst>
          </p:cNvPr>
          <p:cNvSpPr>
            <a:spLocks noGrp="1"/>
          </p:cNvSpPr>
          <p:nvPr>
            <p:ph idx="1"/>
          </p:nvPr>
        </p:nvSpPr>
        <p:spPr/>
        <p:txBody>
          <a:bodyPr/>
          <a:lstStyle/>
          <a:p>
            <a:r>
              <a:rPr lang="en-US" sz="2000" dirty="0">
                <a:solidFill>
                  <a:srgbClr val="F05123"/>
                </a:solidFill>
              </a:rPr>
              <a:t>The Reality of Policy Violations:</a:t>
            </a:r>
            <a:r>
              <a:rPr lang="en-US" sz="2000" dirty="0"/>
              <a:t>  Although employers may establish written policies prohibiting cannabis “use, impairment, possession, sale, or transfer,” the situation is complicated</a:t>
            </a:r>
          </a:p>
          <a:p>
            <a:pPr lvl="1">
              <a:spcAft>
                <a:spcPts val="600"/>
              </a:spcAft>
            </a:pPr>
            <a:r>
              <a:rPr lang="en-US" sz="2000" dirty="0">
                <a:solidFill>
                  <a:srgbClr val="F05123"/>
                </a:solidFill>
              </a:rPr>
              <a:t>Possession, Sale, or Transfer:</a:t>
            </a:r>
            <a:r>
              <a:rPr lang="en-US" sz="2000" dirty="0"/>
              <a:t>  Practically speaking, violations involving possession, sale, or transfer are generally </a:t>
            </a:r>
            <a:r>
              <a:rPr lang="en-US" sz="2000" u="sng" dirty="0"/>
              <a:t>fact-based, tangible, and definitive</a:t>
            </a:r>
            <a:endParaRPr lang="en-US" sz="2000" dirty="0"/>
          </a:p>
          <a:p>
            <a:pPr marL="914400" lvl="2" indent="0">
              <a:buNone/>
            </a:pPr>
            <a:r>
              <a:rPr lang="en-US" sz="1800" i="1" dirty="0"/>
              <a:t>E.g.</a:t>
            </a:r>
            <a:r>
              <a:rPr lang="en-US" sz="1800" dirty="0"/>
              <a:t>, was the employee found in possession of cannabis? Did they trade or sell cannabis?  Did the possession, sale, or transfer take place on employer property and/or during working hours?</a:t>
            </a:r>
          </a:p>
          <a:p>
            <a:pPr lvl="1">
              <a:spcAft>
                <a:spcPts val="600"/>
              </a:spcAft>
            </a:pPr>
            <a:r>
              <a:rPr lang="en-US" sz="2000" dirty="0">
                <a:solidFill>
                  <a:srgbClr val="F05123"/>
                </a:solidFill>
              </a:rPr>
              <a:t>Use or Impairment:</a:t>
            </a:r>
            <a:r>
              <a:rPr lang="en-US" sz="2000" dirty="0"/>
              <a:t>  Use or impairment may be </a:t>
            </a:r>
            <a:r>
              <a:rPr lang="en-US" sz="2000" u="sng" dirty="0"/>
              <a:t>less definitive and judgment-based</a:t>
            </a:r>
            <a:endParaRPr lang="en-US" sz="2000" dirty="0"/>
          </a:p>
          <a:p>
            <a:pPr marL="914400" lvl="2" indent="0">
              <a:buNone/>
            </a:pPr>
            <a:r>
              <a:rPr lang="en-US" sz="1800" i="1" dirty="0"/>
              <a:t>E.g.</a:t>
            </a:r>
            <a:r>
              <a:rPr lang="en-US" sz="1800" dirty="0"/>
              <a:t>, is the employee impaired due to cannabis use, or are they sluggish and dreary with bloodshot eyes because they have a newborn at home and are sleep deprived?   </a:t>
            </a:r>
            <a:endParaRPr lang="en-US" sz="1800" i="1" dirty="0"/>
          </a:p>
          <a:p>
            <a:r>
              <a:rPr lang="en-US" sz="2000" dirty="0">
                <a:solidFill>
                  <a:srgbClr val="F05123"/>
                </a:solidFill>
              </a:rPr>
              <a:t>Reasonable Suspicion Testing Policy:  </a:t>
            </a:r>
            <a:r>
              <a:rPr lang="en-US" sz="2000" dirty="0"/>
              <a:t>A thorough policy will help navigate the uncertainty of whether an employee </a:t>
            </a:r>
            <a:r>
              <a:rPr lang="en-US" sz="2000" u="sng" dirty="0"/>
              <a:t>should be</a:t>
            </a:r>
            <a:r>
              <a:rPr lang="en-US" sz="2000" dirty="0"/>
              <a:t> reasonably suspected of being impaired or under the influence of cannabis</a:t>
            </a:r>
          </a:p>
          <a:p>
            <a:endParaRPr lang="en-US" sz="2400" dirty="0"/>
          </a:p>
        </p:txBody>
      </p:sp>
    </p:spTree>
    <p:extLst>
      <p:ext uri="{BB962C8B-B14F-4D97-AF65-F5344CB8AC3E}">
        <p14:creationId xmlns:p14="http://schemas.microsoft.com/office/powerpoint/2010/main" val="2124944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BCCFD-5E6E-5C43-7DC8-239982FD52CB}"/>
              </a:ext>
            </a:extLst>
          </p:cNvPr>
          <p:cNvSpPr>
            <a:spLocks noGrp="1"/>
          </p:cNvSpPr>
          <p:nvPr>
            <p:ph type="title"/>
          </p:nvPr>
        </p:nvSpPr>
        <p:spPr/>
        <p:txBody>
          <a:bodyPr/>
          <a:lstStyle/>
          <a:p>
            <a:r>
              <a:rPr lang="en-US" dirty="0"/>
              <a:t>During Employment: </a:t>
            </a:r>
            <a:r>
              <a:rPr lang="en-US" dirty="0">
                <a:solidFill>
                  <a:srgbClr val="F05123"/>
                </a:solidFill>
              </a:rPr>
              <a:t>Testing Generally</a:t>
            </a:r>
          </a:p>
        </p:txBody>
      </p:sp>
      <p:sp>
        <p:nvSpPr>
          <p:cNvPr id="3" name="Content Placeholder 2">
            <a:extLst>
              <a:ext uri="{FF2B5EF4-FFF2-40B4-BE49-F238E27FC236}">
                <a16:creationId xmlns:a16="http://schemas.microsoft.com/office/drawing/2014/main" id="{DC5A8343-5AC1-ADD1-29A3-210211A6636F}"/>
              </a:ext>
            </a:extLst>
          </p:cNvPr>
          <p:cNvSpPr>
            <a:spLocks noGrp="1"/>
          </p:cNvSpPr>
          <p:nvPr>
            <p:ph idx="1"/>
          </p:nvPr>
        </p:nvSpPr>
        <p:spPr/>
        <p:txBody>
          <a:bodyPr/>
          <a:lstStyle/>
          <a:p>
            <a:r>
              <a:rPr lang="en-US" sz="2000" dirty="0">
                <a:solidFill>
                  <a:srgbClr val="F05123"/>
                </a:solidFill>
              </a:rPr>
              <a:t>The General Rule:  </a:t>
            </a:r>
            <a:r>
              <a:rPr lang="en-US" sz="2000" dirty="0"/>
              <a:t>With the exception of pre-employment testing, there are </a:t>
            </a:r>
            <a:r>
              <a:rPr lang="en-US" sz="2000" u="sng" dirty="0"/>
              <a:t>no major substantive changes</a:t>
            </a:r>
            <a:r>
              <a:rPr lang="en-US" sz="2000" dirty="0"/>
              <a:t> to controlled substance testing, generally.  </a:t>
            </a:r>
            <a:r>
              <a:rPr lang="en-US" sz="2000" u="sng" dirty="0"/>
              <a:t>However</a:t>
            </a:r>
            <a:r>
              <a:rPr lang="en-US" sz="2000" dirty="0"/>
              <a:t>, there are </a:t>
            </a:r>
            <a:r>
              <a:rPr lang="en-US" sz="2000" u="sng" dirty="0"/>
              <a:t>limitations</a:t>
            </a:r>
            <a:r>
              <a:rPr lang="en-US" sz="2000" dirty="0"/>
              <a:t> as to what circumstances an employer may require cannabis testing </a:t>
            </a:r>
            <a:r>
              <a:rPr lang="en-US" sz="2000" u="sng" dirty="0"/>
              <a:t>and protections</a:t>
            </a:r>
            <a:r>
              <a:rPr lang="en-US" sz="2000" dirty="0"/>
              <a:t> against “arbitrary or capricious” cannabis testing</a:t>
            </a:r>
          </a:p>
          <a:p>
            <a:r>
              <a:rPr lang="en-US" sz="2000" dirty="0"/>
              <a:t>There are </a:t>
            </a:r>
            <a:r>
              <a:rPr lang="en-US" sz="2000" u="sng" dirty="0"/>
              <a:t>no relevant changes</a:t>
            </a:r>
            <a:r>
              <a:rPr lang="en-US" sz="2000" dirty="0"/>
              <a:t> to the law as it relates to </a:t>
            </a:r>
            <a:r>
              <a:rPr lang="en-US" sz="2000" u="sng" dirty="0"/>
              <a:t>Random Testing</a:t>
            </a:r>
            <a:r>
              <a:rPr lang="en-US" sz="2000" dirty="0"/>
              <a:t> and </a:t>
            </a:r>
            <a:r>
              <a:rPr lang="en-US" sz="2000" u="sng" dirty="0"/>
              <a:t>Treatment Program Testing</a:t>
            </a:r>
            <a:r>
              <a:rPr lang="en-US" sz="2000" dirty="0"/>
              <a:t>:</a:t>
            </a:r>
          </a:p>
          <a:p>
            <a:pPr lvl="1"/>
            <a:r>
              <a:rPr lang="en-US" sz="1800" dirty="0">
                <a:solidFill>
                  <a:srgbClr val="F05123"/>
                </a:solidFill>
              </a:rPr>
              <a:t>Random Testing:</a:t>
            </a:r>
            <a:r>
              <a:rPr lang="en-US" sz="1800" dirty="0"/>
              <a:t>  Employers may engage in random testing </a:t>
            </a:r>
            <a:r>
              <a:rPr lang="en-US" sz="1800" u="sng" dirty="0"/>
              <a:t>only if</a:t>
            </a:r>
            <a:r>
              <a:rPr lang="en-US" sz="1800" dirty="0"/>
              <a:t> they are employed in “safety sensitive positions,” or are a professional athlete.  This applies to cannabis, drugs, and alcohol</a:t>
            </a:r>
          </a:p>
          <a:p>
            <a:pPr lvl="1"/>
            <a:r>
              <a:rPr lang="en-US" sz="1800" dirty="0">
                <a:solidFill>
                  <a:srgbClr val="F05123"/>
                </a:solidFill>
              </a:rPr>
              <a:t>Treatment Program Testing:</a:t>
            </a:r>
            <a:r>
              <a:rPr lang="en-US" sz="1800" dirty="0"/>
              <a:t>  Employers </a:t>
            </a:r>
            <a:r>
              <a:rPr lang="en-US" sz="1800" u="sng" dirty="0"/>
              <a:t>may still require</a:t>
            </a:r>
            <a:r>
              <a:rPr lang="en-US" sz="1800" dirty="0"/>
              <a:t> employees to undergo cannabis testing and drug and alcohol testing if participating in, or referred by the employer to, a substance abuse program under an employee benefit plan</a:t>
            </a:r>
          </a:p>
          <a:p>
            <a:r>
              <a:rPr lang="en-US" sz="2000" dirty="0">
                <a:solidFill>
                  <a:srgbClr val="F05123"/>
                </a:solidFill>
              </a:rPr>
              <a:t>Reasonable suspicion testing warrants more attention related to cannabis</a:t>
            </a:r>
            <a:endParaRPr lang="en-US" sz="2000" dirty="0"/>
          </a:p>
        </p:txBody>
      </p:sp>
    </p:spTree>
    <p:extLst>
      <p:ext uri="{BB962C8B-B14F-4D97-AF65-F5344CB8AC3E}">
        <p14:creationId xmlns:p14="http://schemas.microsoft.com/office/powerpoint/2010/main" val="2722272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BCCFD-5E6E-5C43-7DC8-239982FD52CB}"/>
              </a:ext>
            </a:extLst>
          </p:cNvPr>
          <p:cNvSpPr>
            <a:spLocks noGrp="1"/>
          </p:cNvSpPr>
          <p:nvPr>
            <p:ph type="title"/>
          </p:nvPr>
        </p:nvSpPr>
        <p:spPr/>
        <p:txBody>
          <a:bodyPr/>
          <a:lstStyle/>
          <a:p>
            <a:r>
              <a:rPr lang="en-US" dirty="0"/>
              <a:t>During Employment:  </a:t>
            </a:r>
            <a:r>
              <a:rPr lang="en-US" dirty="0">
                <a:solidFill>
                  <a:srgbClr val="F05123"/>
                </a:solidFill>
              </a:rPr>
              <a:t>Reasonable Suspicion Testing</a:t>
            </a:r>
          </a:p>
        </p:txBody>
      </p:sp>
      <p:sp>
        <p:nvSpPr>
          <p:cNvPr id="3" name="Content Placeholder 2">
            <a:extLst>
              <a:ext uri="{FF2B5EF4-FFF2-40B4-BE49-F238E27FC236}">
                <a16:creationId xmlns:a16="http://schemas.microsoft.com/office/drawing/2014/main" id="{DC5A8343-5AC1-ADD1-29A3-210211A6636F}"/>
              </a:ext>
            </a:extLst>
          </p:cNvPr>
          <p:cNvSpPr>
            <a:spLocks noGrp="1"/>
          </p:cNvSpPr>
          <p:nvPr>
            <p:ph idx="1"/>
          </p:nvPr>
        </p:nvSpPr>
        <p:spPr/>
        <p:txBody>
          <a:bodyPr/>
          <a:lstStyle/>
          <a:p>
            <a:r>
              <a:rPr lang="en-US" sz="2000" dirty="0">
                <a:solidFill>
                  <a:srgbClr val="F05123"/>
                </a:solidFill>
              </a:rPr>
              <a:t>The General Rule:  </a:t>
            </a:r>
            <a:r>
              <a:rPr lang="en-US" sz="2000" dirty="0"/>
              <a:t>An employer may require “cannabis testing </a:t>
            </a:r>
            <a:r>
              <a:rPr lang="en-US" sz="2000" u="sng" dirty="0"/>
              <a:t>and</a:t>
            </a:r>
            <a:r>
              <a:rPr lang="en-US" sz="2000" dirty="0"/>
              <a:t> drug and alcohol testing” when there is a reasonable suspicion that the employee:</a:t>
            </a:r>
          </a:p>
          <a:p>
            <a:pPr lvl="1"/>
            <a:r>
              <a:rPr lang="en-US" sz="1800" dirty="0"/>
              <a:t>“Is under the influence of </a:t>
            </a:r>
            <a:r>
              <a:rPr lang="en-US" sz="1800" u="sng" dirty="0"/>
              <a:t>drugs and alcohol</a:t>
            </a:r>
            <a:r>
              <a:rPr lang="en-US" sz="1800" dirty="0"/>
              <a:t>”</a:t>
            </a:r>
          </a:p>
          <a:p>
            <a:pPr lvl="1"/>
            <a:r>
              <a:rPr lang="en-US" sz="1800" dirty="0"/>
              <a:t>Has violated a </a:t>
            </a:r>
            <a:r>
              <a:rPr lang="en-US" sz="1800" u="sng" dirty="0"/>
              <a:t>written policy</a:t>
            </a:r>
            <a:r>
              <a:rPr lang="en-US" sz="1800" dirty="0"/>
              <a:t> prohibiting the “use, possession, sale, or transfer” of cannabis products, as well as drugs and/or alcohol</a:t>
            </a:r>
          </a:p>
          <a:p>
            <a:pPr lvl="1"/>
            <a:r>
              <a:rPr lang="en-US" sz="1800" dirty="0"/>
              <a:t>Has sustained a personal injury or caused another employee to sustain a personal injury, or</a:t>
            </a:r>
          </a:p>
          <a:p>
            <a:pPr lvl="1"/>
            <a:r>
              <a:rPr lang="en-US" sz="1800" dirty="0"/>
              <a:t>Has caused a work-related accident or was involved in operating machinery, equipment, or vehicles involved in a work-related accident</a:t>
            </a:r>
          </a:p>
        </p:txBody>
      </p:sp>
    </p:spTree>
    <p:extLst>
      <p:ext uri="{BB962C8B-B14F-4D97-AF65-F5344CB8AC3E}">
        <p14:creationId xmlns:p14="http://schemas.microsoft.com/office/powerpoint/2010/main" val="2421345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BCCFD-5E6E-5C43-7DC8-239982FD52CB}"/>
              </a:ext>
            </a:extLst>
          </p:cNvPr>
          <p:cNvSpPr>
            <a:spLocks noGrp="1"/>
          </p:cNvSpPr>
          <p:nvPr>
            <p:ph type="title"/>
          </p:nvPr>
        </p:nvSpPr>
        <p:spPr/>
        <p:txBody>
          <a:bodyPr/>
          <a:lstStyle/>
          <a:p>
            <a:r>
              <a:rPr lang="en-US" dirty="0"/>
              <a:t>During Employment:  </a:t>
            </a:r>
            <a:r>
              <a:rPr lang="en-US" dirty="0">
                <a:solidFill>
                  <a:srgbClr val="F05123"/>
                </a:solidFill>
              </a:rPr>
              <a:t>Reasonable Suspicion Checklist</a:t>
            </a:r>
          </a:p>
        </p:txBody>
      </p:sp>
      <p:sp>
        <p:nvSpPr>
          <p:cNvPr id="3" name="Content Placeholder 2">
            <a:extLst>
              <a:ext uri="{FF2B5EF4-FFF2-40B4-BE49-F238E27FC236}">
                <a16:creationId xmlns:a16="http://schemas.microsoft.com/office/drawing/2014/main" id="{DC5A8343-5AC1-ADD1-29A3-210211A6636F}"/>
              </a:ext>
            </a:extLst>
          </p:cNvPr>
          <p:cNvSpPr>
            <a:spLocks noGrp="1"/>
          </p:cNvSpPr>
          <p:nvPr>
            <p:ph idx="1"/>
          </p:nvPr>
        </p:nvSpPr>
        <p:spPr/>
        <p:txBody>
          <a:bodyPr/>
          <a:lstStyle/>
          <a:p>
            <a:pPr>
              <a:spcAft>
                <a:spcPts val="600"/>
              </a:spcAft>
            </a:pPr>
            <a:r>
              <a:rPr lang="en-US" sz="2000" dirty="0">
                <a:solidFill>
                  <a:srgbClr val="F05123"/>
                </a:solidFill>
              </a:rPr>
              <a:t>A good checklist starts before the checklist is needed:</a:t>
            </a:r>
            <a:r>
              <a:rPr lang="en-US" sz="2000" dirty="0"/>
              <a:t>  Because cannabis is a “lawful consumable product,” </a:t>
            </a:r>
            <a:r>
              <a:rPr lang="en-US" sz="2000" u="sng" dirty="0"/>
              <a:t>regular documentation, or at least observation, of employee performance, appearance, and attitude/disposition</a:t>
            </a:r>
            <a:r>
              <a:rPr lang="en-US" sz="2000" dirty="0"/>
              <a:t> to establish a baseline is good practice</a:t>
            </a:r>
          </a:p>
          <a:p>
            <a:pPr lvl="1">
              <a:spcAft>
                <a:spcPts val="600"/>
              </a:spcAft>
            </a:pPr>
            <a:r>
              <a:rPr lang="en-US" sz="1800" dirty="0"/>
              <a:t>“Arbitrary or capricious” testing is prohibited.  However, adverse action—due to cannabis use—may be taken when the employee lacks the “clearness of intellect and control of self that </a:t>
            </a:r>
            <a:r>
              <a:rPr lang="en-US" sz="1800" u="sng" dirty="0"/>
              <a:t>the employee would otherwise have</a:t>
            </a:r>
            <a:r>
              <a:rPr lang="en-US" sz="1800" dirty="0"/>
              <a:t>”</a:t>
            </a:r>
          </a:p>
          <a:p>
            <a:pPr lvl="1"/>
            <a:r>
              <a:rPr lang="en-US" sz="1800" dirty="0"/>
              <a:t>Thus, establishing a baseline is important for demonstrating that “clearness of intellect and control of self” has degraded.</a:t>
            </a:r>
          </a:p>
          <a:p>
            <a:r>
              <a:rPr lang="en-US" sz="2000" dirty="0">
                <a:solidFill>
                  <a:srgbClr val="F05123"/>
                </a:solidFill>
              </a:rPr>
              <a:t>Documentation of the events causing the reasonable suspicion:</a:t>
            </a:r>
            <a:r>
              <a:rPr lang="en-US" sz="2000" dirty="0"/>
              <a:t>  Include a thorough written summary of the specific facts and circumstances</a:t>
            </a:r>
          </a:p>
          <a:p>
            <a:r>
              <a:rPr lang="en-US" sz="2000" dirty="0">
                <a:solidFill>
                  <a:srgbClr val="F05123"/>
                </a:solidFill>
              </a:rPr>
              <a:t>Have a second supervisor observe the employee:  </a:t>
            </a:r>
            <a:r>
              <a:rPr lang="en-US" sz="2000" dirty="0"/>
              <a:t>Consistent observations by two supervisors helps ensure the right decision.  Good practice is to have each supervisor fill out separate checklists absent influence from the other</a:t>
            </a:r>
          </a:p>
          <a:p>
            <a:r>
              <a:rPr lang="en-US" sz="2000" dirty="0">
                <a:solidFill>
                  <a:srgbClr val="F05123"/>
                </a:solidFill>
              </a:rPr>
              <a:t>Get witness statements from other employees:</a:t>
            </a:r>
            <a:r>
              <a:rPr lang="en-US" sz="2000" dirty="0"/>
              <a:t>  More information and documentation is better</a:t>
            </a:r>
          </a:p>
        </p:txBody>
      </p:sp>
    </p:spTree>
    <p:extLst>
      <p:ext uri="{BB962C8B-B14F-4D97-AF65-F5344CB8AC3E}">
        <p14:creationId xmlns:p14="http://schemas.microsoft.com/office/powerpoint/2010/main" val="1012854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B832C-984D-7A17-4B2F-D01020725E0E}"/>
              </a:ext>
            </a:extLst>
          </p:cNvPr>
          <p:cNvSpPr>
            <a:spLocks noGrp="1"/>
          </p:cNvSpPr>
          <p:nvPr>
            <p:ph type="title"/>
          </p:nvPr>
        </p:nvSpPr>
        <p:spPr/>
        <p:txBody>
          <a:bodyPr/>
          <a:lstStyle/>
          <a:p>
            <a:r>
              <a:rPr lang="en-US" dirty="0"/>
              <a:t>Terminating Employment:</a:t>
            </a:r>
          </a:p>
        </p:txBody>
      </p:sp>
      <p:sp>
        <p:nvSpPr>
          <p:cNvPr id="3" name="Content Placeholder 2">
            <a:extLst>
              <a:ext uri="{FF2B5EF4-FFF2-40B4-BE49-F238E27FC236}">
                <a16:creationId xmlns:a16="http://schemas.microsoft.com/office/drawing/2014/main" id="{1EF83F31-A544-D8DA-D040-E147A3FC3D43}"/>
              </a:ext>
            </a:extLst>
          </p:cNvPr>
          <p:cNvSpPr>
            <a:spLocks noGrp="1"/>
          </p:cNvSpPr>
          <p:nvPr>
            <p:ph idx="1"/>
          </p:nvPr>
        </p:nvSpPr>
        <p:spPr/>
        <p:txBody>
          <a:bodyPr/>
          <a:lstStyle/>
          <a:p>
            <a:r>
              <a:rPr lang="en-US" sz="2000" dirty="0">
                <a:solidFill>
                  <a:srgbClr val="F05123"/>
                </a:solidFill>
              </a:rPr>
              <a:t>Discipline, discharge, or other adverse action:  </a:t>
            </a:r>
            <a:r>
              <a:rPr lang="en-US" sz="2000" dirty="0"/>
              <a:t>The circumstances under which an employer can take action against an employee regarding cannabis, include:</a:t>
            </a:r>
          </a:p>
          <a:p>
            <a:pPr lvl="1"/>
            <a:r>
              <a:rPr lang="en-US" sz="1800" dirty="0"/>
              <a:t>The employee lacks the “</a:t>
            </a:r>
            <a:r>
              <a:rPr lang="en-US" sz="1800" u="sng" dirty="0"/>
              <a:t>clearness of intellect and control of self that the employee would otherwise have</a:t>
            </a:r>
            <a:r>
              <a:rPr lang="en-US" sz="1800" dirty="0"/>
              <a:t>” as a result of consuming cannabis</a:t>
            </a:r>
          </a:p>
          <a:p>
            <a:pPr lvl="1"/>
            <a:r>
              <a:rPr lang="en-US" sz="1800" dirty="0"/>
              <a:t>Where testing is authorized, the results indicate a presence of cannabis.  However, pursuant to Minnesota law, a positive initial screening test </a:t>
            </a:r>
            <a:r>
              <a:rPr lang="en-US" sz="1800" u="sng" dirty="0"/>
              <a:t>must be supported by a second positive confirmatory test</a:t>
            </a:r>
            <a:endParaRPr lang="en-US" sz="1800" dirty="0"/>
          </a:p>
          <a:p>
            <a:pPr lvl="1"/>
            <a:r>
              <a:rPr lang="en-US" sz="1800" dirty="0"/>
              <a:t>A violation of the employer’s work rules regarding cannabis, “provided that the rules are </a:t>
            </a:r>
            <a:r>
              <a:rPr lang="en-US" sz="1800" u="sng" dirty="0"/>
              <a:t>in writing and in a written policy</a:t>
            </a:r>
            <a:r>
              <a:rPr lang="en-US" sz="1800" dirty="0"/>
              <a:t>”</a:t>
            </a:r>
          </a:p>
          <a:p>
            <a:pPr lvl="1"/>
            <a:r>
              <a:rPr lang="en-US" sz="1800" dirty="0"/>
              <a:t>As otherwise authorized or required under state or federal law, or if failure to do so would cause monetary or licensing-related benefit under federal law</a:t>
            </a:r>
          </a:p>
        </p:txBody>
      </p:sp>
    </p:spTree>
    <p:extLst>
      <p:ext uri="{BB962C8B-B14F-4D97-AF65-F5344CB8AC3E}">
        <p14:creationId xmlns:p14="http://schemas.microsoft.com/office/powerpoint/2010/main" val="3543900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sz="3000" dirty="0"/>
              <a:t>The New Cannabis Law: </a:t>
            </a:r>
            <a:r>
              <a:rPr lang="en-US" dirty="0"/>
              <a:t>			    		 	             </a:t>
            </a:r>
            <a:r>
              <a:rPr lang="en-US" sz="2400" dirty="0">
                <a:solidFill>
                  <a:srgbClr val="797774"/>
                </a:solidFill>
              </a:rPr>
              <a:t>An Overview of the Law</a:t>
            </a:r>
          </a:p>
          <a:p>
            <a:r>
              <a:rPr lang="en-US" sz="3000" dirty="0"/>
              <a:t>Employees and Cannabis Use:     	</a:t>
            </a:r>
            <a:r>
              <a:rPr lang="en-US" dirty="0"/>
              <a:t>		       </a:t>
            </a:r>
            <a:r>
              <a:rPr lang="en-US" sz="2400" dirty="0">
                <a:solidFill>
                  <a:srgbClr val="797774"/>
                </a:solidFill>
              </a:rPr>
              <a:t>Considerations in Hiring, Testing for and Responding to Cannabis Use</a:t>
            </a:r>
            <a:endParaRPr lang="en-US" dirty="0">
              <a:solidFill>
                <a:srgbClr val="797774"/>
              </a:solidFill>
            </a:endParaRPr>
          </a:p>
          <a:p>
            <a:r>
              <a:rPr lang="en-US" sz="3000" dirty="0"/>
              <a:t>Updating Policies and Procedures:   </a:t>
            </a:r>
            <a:r>
              <a:rPr lang="en-US" dirty="0"/>
              <a:t>			            </a:t>
            </a:r>
            <a:r>
              <a:rPr lang="en-US" sz="2400" dirty="0">
                <a:solidFill>
                  <a:srgbClr val="797774"/>
                </a:solidFill>
              </a:rPr>
              <a:t>Addressing the Gap between Law and Reality</a:t>
            </a:r>
          </a:p>
          <a:p>
            <a:r>
              <a:rPr lang="en-US" sz="3000" dirty="0"/>
              <a:t>Restricting Customer Use of Cannabis on Your Business Premises </a:t>
            </a:r>
          </a:p>
          <a:p>
            <a:r>
              <a:rPr lang="en-US" sz="3000" dirty="0"/>
              <a:t>Q &amp; A</a:t>
            </a:r>
          </a:p>
          <a:p>
            <a:endParaRPr lang="en-US" dirty="0"/>
          </a:p>
        </p:txBody>
      </p:sp>
    </p:spTree>
    <p:extLst>
      <p:ext uri="{BB962C8B-B14F-4D97-AF65-F5344CB8AC3E}">
        <p14:creationId xmlns:p14="http://schemas.microsoft.com/office/powerpoint/2010/main" val="196691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16DA9-28BB-3675-E44B-FAF1F82F3EC2}"/>
              </a:ext>
            </a:extLst>
          </p:cNvPr>
          <p:cNvSpPr>
            <a:spLocks noGrp="1"/>
          </p:cNvSpPr>
          <p:nvPr>
            <p:ph type="ctrTitle"/>
          </p:nvPr>
        </p:nvSpPr>
        <p:spPr>
          <a:xfrm>
            <a:off x="533400" y="1143000"/>
            <a:ext cx="8229600" cy="3124200"/>
          </a:xfrm>
        </p:spPr>
        <p:txBody>
          <a:bodyPr wrap="square" anchor="ctr">
            <a:normAutofit/>
          </a:bodyPr>
          <a:lstStyle/>
          <a:p>
            <a:r>
              <a:rPr lang="en-US" dirty="0"/>
              <a:t>Updating Policies and Procedures</a:t>
            </a:r>
          </a:p>
        </p:txBody>
      </p:sp>
      <p:sp>
        <p:nvSpPr>
          <p:cNvPr id="8" name="Subtitle 2">
            <a:extLst>
              <a:ext uri="{FF2B5EF4-FFF2-40B4-BE49-F238E27FC236}">
                <a16:creationId xmlns:a16="http://schemas.microsoft.com/office/drawing/2014/main" id="{2E15CFDD-F1FF-2F98-952F-C4DD4D3DA16A}"/>
              </a:ext>
            </a:extLst>
          </p:cNvPr>
          <p:cNvSpPr>
            <a:spLocks noGrp="1"/>
          </p:cNvSpPr>
          <p:nvPr>
            <p:ph type="subTitle" sz="quarter" idx="1"/>
          </p:nvPr>
        </p:nvSpPr>
        <p:spPr>
          <a:xfrm>
            <a:off x="533400" y="4495800"/>
            <a:ext cx="9112134" cy="394039"/>
          </a:xfrm>
        </p:spPr>
        <p:txBody>
          <a:bodyPr/>
          <a:lstStyle/>
          <a:p>
            <a:r>
              <a:rPr lang="en-US" dirty="0"/>
              <a:t>Addressing the Gap between Law and Reality</a:t>
            </a:r>
          </a:p>
        </p:txBody>
      </p:sp>
    </p:spTree>
    <p:extLst>
      <p:ext uri="{BB962C8B-B14F-4D97-AF65-F5344CB8AC3E}">
        <p14:creationId xmlns:p14="http://schemas.microsoft.com/office/powerpoint/2010/main" val="3758691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C9AD-5029-45B8-9F70-F7A608ACAF0B}"/>
              </a:ext>
            </a:extLst>
          </p:cNvPr>
          <p:cNvSpPr>
            <a:spLocks noGrp="1"/>
          </p:cNvSpPr>
          <p:nvPr>
            <p:ph type="title"/>
          </p:nvPr>
        </p:nvSpPr>
        <p:spPr/>
        <p:txBody>
          <a:bodyPr/>
          <a:lstStyle/>
          <a:p>
            <a:r>
              <a:rPr lang="en-US" dirty="0"/>
              <a:t>UPDATES TO POLICIES AND PROCEDURES</a:t>
            </a:r>
          </a:p>
        </p:txBody>
      </p:sp>
      <p:sp>
        <p:nvSpPr>
          <p:cNvPr id="3" name="Content Placeholder 2">
            <a:extLst>
              <a:ext uri="{FF2B5EF4-FFF2-40B4-BE49-F238E27FC236}">
                <a16:creationId xmlns:a16="http://schemas.microsoft.com/office/drawing/2014/main" id="{05809C42-BAF0-4245-948D-E8DD76A67C2B}"/>
              </a:ext>
            </a:extLst>
          </p:cNvPr>
          <p:cNvSpPr>
            <a:spLocks noGrp="1"/>
          </p:cNvSpPr>
          <p:nvPr>
            <p:ph idx="1"/>
          </p:nvPr>
        </p:nvSpPr>
        <p:spPr/>
        <p:txBody>
          <a:bodyPr/>
          <a:lstStyle/>
          <a:p>
            <a:r>
              <a:rPr lang="en-US" sz="2000" dirty="0">
                <a:solidFill>
                  <a:schemeClr val="accent1"/>
                </a:solidFill>
              </a:rPr>
              <a:t>General Drug and Alcohol Policies</a:t>
            </a:r>
          </a:p>
          <a:p>
            <a:pPr lvl="1"/>
            <a:r>
              <a:rPr lang="en-US" sz="1800" dirty="0"/>
              <a:t>Recommend updating to specifically address cannabis use and prohibitions permitted by statute</a:t>
            </a:r>
          </a:p>
          <a:p>
            <a:pPr lvl="1"/>
            <a:r>
              <a:rPr lang="en-US" sz="1800" dirty="0"/>
              <a:t>Cannabis not generally considered an “illegal drug” due to increased legalization</a:t>
            </a:r>
          </a:p>
          <a:p>
            <a:r>
              <a:rPr lang="en-US" sz="2000" dirty="0">
                <a:solidFill>
                  <a:schemeClr val="accent1"/>
                </a:solidFill>
              </a:rPr>
              <a:t>Drug and Alcohol Testing Policies</a:t>
            </a:r>
          </a:p>
          <a:p>
            <a:pPr lvl="1"/>
            <a:r>
              <a:rPr lang="en-US" sz="1800" dirty="0"/>
              <a:t>Recommend updates to match updated statutory language under </a:t>
            </a:r>
            <a:r>
              <a:rPr lang="en-US" sz="1800" dirty="0" err="1"/>
              <a:t>DATWA</a:t>
            </a:r>
            <a:endParaRPr lang="en-US" sz="1800" dirty="0"/>
          </a:p>
          <a:p>
            <a:r>
              <a:rPr lang="en-US" sz="2000" dirty="0">
                <a:solidFill>
                  <a:schemeClr val="accent1"/>
                </a:solidFill>
              </a:rPr>
              <a:t>Reasonable Suspicion Training Materials </a:t>
            </a:r>
          </a:p>
          <a:p>
            <a:pPr lvl="1"/>
            <a:r>
              <a:rPr lang="en-US" sz="1800" dirty="0"/>
              <a:t>Update to provide tools to managers to address and respond to employee impairment situations</a:t>
            </a:r>
          </a:p>
        </p:txBody>
      </p:sp>
    </p:spTree>
    <p:extLst>
      <p:ext uri="{BB962C8B-B14F-4D97-AF65-F5344CB8AC3E}">
        <p14:creationId xmlns:p14="http://schemas.microsoft.com/office/powerpoint/2010/main" val="2835820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DB407-CD91-EA67-76FB-1ECE11C0357C}"/>
              </a:ext>
            </a:extLst>
          </p:cNvPr>
          <p:cNvSpPr>
            <a:spLocks noGrp="1"/>
          </p:cNvSpPr>
          <p:nvPr>
            <p:ph type="title"/>
          </p:nvPr>
        </p:nvSpPr>
        <p:spPr/>
        <p:txBody>
          <a:bodyPr/>
          <a:lstStyle/>
          <a:p>
            <a:r>
              <a:rPr lang="en-US" dirty="0"/>
              <a:t>ADDITIONAL Policy Considerations</a:t>
            </a:r>
          </a:p>
        </p:txBody>
      </p:sp>
      <p:sp>
        <p:nvSpPr>
          <p:cNvPr id="3" name="Content Placeholder 2">
            <a:extLst>
              <a:ext uri="{FF2B5EF4-FFF2-40B4-BE49-F238E27FC236}">
                <a16:creationId xmlns:a16="http://schemas.microsoft.com/office/drawing/2014/main" id="{FA88E064-64B3-E571-2B42-CDA60B2ED0B1}"/>
              </a:ext>
            </a:extLst>
          </p:cNvPr>
          <p:cNvSpPr>
            <a:spLocks noGrp="1"/>
          </p:cNvSpPr>
          <p:nvPr>
            <p:ph idx="1"/>
          </p:nvPr>
        </p:nvSpPr>
        <p:spPr/>
        <p:txBody>
          <a:bodyPr/>
          <a:lstStyle/>
          <a:p>
            <a:r>
              <a:rPr lang="en-US" sz="2000" dirty="0"/>
              <a:t>Where relevant, expressly classify certain positions as “Safety Sensitive Positions” in the job posting and make expressly contingent on negative cannabis test</a:t>
            </a:r>
          </a:p>
          <a:p>
            <a:r>
              <a:rPr lang="en-US" sz="2000" dirty="0"/>
              <a:t>Reasonable suspicion policies should reflect general suspicion of impairment due to substance use—whether cannabis, drugs, or alcohol—forms the basis for cannabis testing AND drug and alcohol testing</a:t>
            </a:r>
          </a:p>
          <a:p>
            <a:r>
              <a:rPr lang="en-US" sz="2000" dirty="0"/>
              <a:t>Best practice is to have reasonable suspicion documentation  performed by two supervisors independent of and uninfluenced by one another</a:t>
            </a:r>
          </a:p>
          <a:p>
            <a:r>
              <a:rPr lang="en-US" sz="2000" dirty="0"/>
              <a:t>Build-in regular routines regarding documentation of employee performance, appearance, attitude, and general behavioral disposition (</a:t>
            </a:r>
            <a:r>
              <a:rPr lang="en-US" sz="2000" i="1" dirty="0"/>
              <a:t>e.g.</a:t>
            </a:r>
            <a:r>
              <a:rPr lang="en-US" sz="2000" dirty="0"/>
              <a:t>, as a part of routine performance reviews)</a:t>
            </a:r>
          </a:p>
        </p:txBody>
      </p:sp>
    </p:spTree>
    <p:extLst>
      <p:ext uri="{BB962C8B-B14F-4D97-AF65-F5344CB8AC3E}">
        <p14:creationId xmlns:p14="http://schemas.microsoft.com/office/powerpoint/2010/main" val="3090386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16DA9-28BB-3675-E44B-FAF1F82F3EC2}"/>
              </a:ext>
            </a:extLst>
          </p:cNvPr>
          <p:cNvSpPr>
            <a:spLocks noGrp="1"/>
          </p:cNvSpPr>
          <p:nvPr>
            <p:ph type="ctrTitle"/>
          </p:nvPr>
        </p:nvSpPr>
        <p:spPr>
          <a:xfrm>
            <a:off x="533400" y="1143000"/>
            <a:ext cx="8229600" cy="3124200"/>
          </a:xfrm>
        </p:spPr>
        <p:txBody>
          <a:bodyPr wrap="square" anchor="ctr">
            <a:normAutofit fontScale="90000"/>
          </a:bodyPr>
          <a:lstStyle/>
          <a:p>
            <a:r>
              <a:rPr lang="en-US" sz="7200" dirty="0"/>
              <a:t>Restricting Customer Use of Cannabis on Your Business Premises </a:t>
            </a:r>
          </a:p>
        </p:txBody>
      </p:sp>
      <p:sp>
        <p:nvSpPr>
          <p:cNvPr id="8" name="Subtitle 2">
            <a:extLst>
              <a:ext uri="{FF2B5EF4-FFF2-40B4-BE49-F238E27FC236}">
                <a16:creationId xmlns:a16="http://schemas.microsoft.com/office/drawing/2014/main" id="{2E15CFDD-F1FF-2F98-952F-C4DD4D3DA16A}"/>
              </a:ext>
            </a:extLst>
          </p:cNvPr>
          <p:cNvSpPr>
            <a:spLocks noGrp="1"/>
          </p:cNvSpPr>
          <p:nvPr>
            <p:ph type="subTitle" sz="quarter" idx="1"/>
          </p:nvPr>
        </p:nvSpPr>
        <p:spPr>
          <a:xfrm>
            <a:off x="533400" y="4495800"/>
            <a:ext cx="9112134" cy="394039"/>
          </a:xfrm>
        </p:spPr>
        <p:txBody>
          <a:bodyPr/>
          <a:lstStyle/>
          <a:p>
            <a:r>
              <a:rPr lang="en-US" dirty="0"/>
              <a:t>Know Your Rights and Obligations as a Business Owner</a:t>
            </a:r>
          </a:p>
        </p:txBody>
      </p:sp>
    </p:spTree>
    <p:extLst>
      <p:ext uri="{BB962C8B-B14F-4D97-AF65-F5344CB8AC3E}">
        <p14:creationId xmlns:p14="http://schemas.microsoft.com/office/powerpoint/2010/main" val="1496917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0435-196F-8F82-B355-78EC6C229E4D}"/>
              </a:ext>
            </a:extLst>
          </p:cNvPr>
          <p:cNvSpPr>
            <a:spLocks noGrp="1"/>
          </p:cNvSpPr>
          <p:nvPr>
            <p:ph type="title"/>
          </p:nvPr>
        </p:nvSpPr>
        <p:spPr/>
        <p:txBody>
          <a:bodyPr/>
          <a:lstStyle/>
          <a:p>
            <a:r>
              <a:rPr lang="en-US" sz="3200" dirty="0"/>
              <a:t>Restricting Customer Use of Cannabis on Your Business Premises </a:t>
            </a:r>
          </a:p>
        </p:txBody>
      </p:sp>
      <p:sp>
        <p:nvSpPr>
          <p:cNvPr id="3" name="Content Placeholder 2">
            <a:extLst>
              <a:ext uri="{FF2B5EF4-FFF2-40B4-BE49-F238E27FC236}">
                <a16:creationId xmlns:a16="http://schemas.microsoft.com/office/drawing/2014/main" id="{F9203FEA-B84A-E5DE-EECE-59DE63B3AE16}"/>
              </a:ext>
            </a:extLst>
          </p:cNvPr>
          <p:cNvSpPr>
            <a:spLocks noGrp="1"/>
          </p:cNvSpPr>
          <p:nvPr>
            <p:ph idx="1"/>
          </p:nvPr>
        </p:nvSpPr>
        <p:spPr/>
        <p:txBody>
          <a:bodyPr/>
          <a:lstStyle/>
          <a:p>
            <a:r>
              <a:rPr lang="en-US" sz="2000" dirty="0">
                <a:solidFill>
                  <a:srgbClr val="F05123"/>
                </a:solidFill>
              </a:rPr>
              <a:t>The bottom line: </a:t>
            </a:r>
            <a:r>
              <a:rPr lang="en-US" sz="2000" dirty="0"/>
              <a:t>Businesses not licensed to permit on-site consumption may face legal liability for customers </a:t>
            </a:r>
            <a:r>
              <a:rPr lang="en-US" sz="2000"/>
              <a:t>use of recreational </a:t>
            </a:r>
            <a:r>
              <a:rPr lang="en-US" sz="2000" dirty="0"/>
              <a:t>cannabis on their property</a:t>
            </a:r>
          </a:p>
          <a:p>
            <a:pPr lvl="1"/>
            <a:r>
              <a:rPr lang="en-US" sz="2000" dirty="0"/>
              <a:t>The only permitted places of consumption are: (1) private residences, (2) private property (unless owner objects), and (3) an establishment licensed to permit on-site consumption</a:t>
            </a:r>
          </a:p>
          <a:p>
            <a:pPr lvl="2"/>
            <a:r>
              <a:rPr lang="en-US" sz="2000" dirty="0"/>
              <a:t>Restrictions do not apply to cannabis for medical purposes</a:t>
            </a:r>
          </a:p>
          <a:p>
            <a:pPr lvl="1"/>
            <a:r>
              <a:rPr lang="en-US" sz="2000" dirty="0"/>
              <a:t>Moreover, the City of Brainerd has enacted City Code Section 1600 which makes it a misdemeanor to smoke or vaporize cannabis in a public place, a place of public accommodation, or in a place where the smoke could be inhaled by a minor</a:t>
            </a:r>
          </a:p>
          <a:p>
            <a:pPr lvl="2"/>
            <a:r>
              <a:rPr lang="en-US" sz="2000" dirty="0"/>
              <a:t>Includes any public area (park, sidewalks), as well as any private business whose goods, services, facilities, or accommodations are extended, offered, sold, or otherwise made to the public. </a:t>
            </a:r>
          </a:p>
        </p:txBody>
      </p:sp>
    </p:spTree>
    <p:extLst>
      <p:ext uri="{BB962C8B-B14F-4D97-AF65-F5344CB8AC3E}">
        <p14:creationId xmlns:p14="http://schemas.microsoft.com/office/powerpoint/2010/main" val="2882701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a:t>
            </a:r>
          </a:p>
        </p:txBody>
      </p:sp>
      <p:sp>
        <p:nvSpPr>
          <p:cNvPr id="3" name="Content Placeholder 2"/>
          <p:cNvSpPr>
            <a:spLocks noGrp="1"/>
          </p:cNvSpPr>
          <p:nvPr>
            <p:ph sz="half" idx="1"/>
          </p:nvPr>
        </p:nvSpPr>
        <p:spPr>
          <a:xfrm>
            <a:off x="609600" y="2087881"/>
            <a:ext cx="5410200" cy="914401"/>
          </a:xfrm>
        </p:spPr>
        <p:txBody>
          <a:bodyPr/>
          <a:lstStyle/>
          <a:p>
            <a:pPr marL="0" indent="0">
              <a:buNone/>
            </a:pPr>
            <a:r>
              <a:rPr lang="en-US" sz="3600" dirty="0">
                <a:latin typeface="+mj-lt"/>
              </a:rPr>
              <a:t>QUESTIONS?</a:t>
            </a:r>
          </a:p>
        </p:txBody>
      </p:sp>
      <p:sp>
        <p:nvSpPr>
          <p:cNvPr id="5" name="TextBox 4"/>
          <p:cNvSpPr txBox="1"/>
          <p:nvPr/>
        </p:nvSpPr>
        <p:spPr>
          <a:xfrm>
            <a:off x="5638800" y="3429000"/>
            <a:ext cx="3124200" cy="1046440"/>
          </a:xfrm>
          <a:prstGeom prst="rect">
            <a:avLst/>
          </a:prstGeom>
          <a:noFill/>
        </p:spPr>
        <p:txBody>
          <a:bodyPr wrap="square" rtlCol="0">
            <a:spAutoFit/>
          </a:bodyPr>
          <a:lstStyle/>
          <a:p>
            <a:pPr algn="l"/>
            <a:r>
              <a:rPr lang="en-US" sz="1000" spc="200" dirty="0">
                <a:solidFill>
                  <a:srgbClr val="F05123"/>
                </a:solidFill>
                <a:latin typeface="Franklin Gothic Medium" panose="020B0603020102020204" pitchFamily="34" charset="0"/>
              </a:rPr>
              <a:t>SHAREHOLDER</a:t>
            </a:r>
          </a:p>
          <a:p>
            <a:pPr algn="l"/>
            <a:r>
              <a:rPr lang="en-US" sz="2000" b="0" spc="150" dirty="0">
                <a:solidFill>
                  <a:srgbClr val="666666"/>
                </a:solidFill>
                <a:latin typeface="Gill Sans MT Condensed" panose="020B0506020104020203" pitchFamily="34" charset="0"/>
                <a:cs typeface="Arial" panose="020B0604020202020204" pitchFamily="34" charset="0"/>
              </a:rPr>
              <a:t>Laura A. Pfeiffer</a:t>
            </a:r>
          </a:p>
          <a:p>
            <a:pPr algn="l"/>
            <a:r>
              <a:rPr lang="en-US" sz="1600" b="0" spc="150" dirty="0">
                <a:solidFill>
                  <a:srgbClr val="F05123"/>
                </a:solidFill>
                <a:latin typeface="Gill Sans MT Condensed" panose="020B0506020104020203" pitchFamily="34" charset="0"/>
                <a:cs typeface="Arial" panose="020B0604020202020204" pitchFamily="34" charset="0"/>
              </a:rPr>
              <a:t>P/</a:t>
            </a:r>
            <a:r>
              <a:rPr lang="en-US" sz="1600" b="0" spc="150" dirty="0">
                <a:latin typeface="Gill Sans MT Condensed" panose="020B0506020104020203" pitchFamily="34" charset="0"/>
                <a:cs typeface="Arial" panose="020B0604020202020204" pitchFamily="34" charset="0"/>
              </a:rPr>
              <a:t> </a:t>
            </a:r>
            <a:r>
              <a:rPr lang="en-US" sz="1600" b="0" spc="150" dirty="0">
                <a:solidFill>
                  <a:srgbClr val="666666"/>
                </a:solidFill>
                <a:latin typeface="Gill Sans MT Condensed" panose="020B0506020104020203" pitchFamily="34" charset="0"/>
                <a:cs typeface="Arial" panose="020B0604020202020204" pitchFamily="34" charset="0"/>
              </a:rPr>
              <a:t>612.604.6685</a:t>
            </a:r>
          </a:p>
          <a:p>
            <a:pPr algn="l"/>
            <a:r>
              <a:rPr lang="en-US" sz="1600" b="0" spc="150" dirty="0">
                <a:solidFill>
                  <a:srgbClr val="F05123"/>
                </a:solidFill>
                <a:latin typeface="Gill Sans MT Condensed" panose="020B0506020104020203" pitchFamily="34" charset="0"/>
                <a:cs typeface="Arial" panose="020B0604020202020204" pitchFamily="34" charset="0"/>
              </a:rPr>
              <a:t>E/</a:t>
            </a:r>
            <a:r>
              <a:rPr lang="en-US" sz="1600" b="0" spc="150" dirty="0">
                <a:latin typeface="Gill Sans MT Condensed" panose="020B0506020104020203" pitchFamily="34" charset="0"/>
                <a:cs typeface="Arial" panose="020B0604020202020204" pitchFamily="34" charset="0"/>
              </a:rPr>
              <a:t> </a:t>
            </a:r>
            <a:r>
              <a:rPr lang="en-US" sz="1600" b="0" spc="150" dirty="0">
                <a:solidFill>
                  <a:srgbClr val="666666"/>
                </a:solidFill>
                <a:latin typeface="Gill Sans MT Condensed" panose="020B0506020104020203" pitchFamily="34" charset="0"/>
                <a:cs typeface="Arial" panose="020B0604020202020204" pitchFamily="34" charset="0"/>
              </a:rPr>
              <a:t>lpfeiffer</a:t>
            </a:r>
            <a:r>
              <a:rPr lang="en-US" sz="1100" b="0" spc="150" dirty="0">
                <a:solidFill>
                  <a:srgbClr val="666666"/>
                </a:solidFill>
                <a:latin typeface="Gill Sans MT Condensed" panose="020B0506020104020203" pitchFamily="34" charset="0"/>
                <a:cs typeface="Arial" panose="020B0604020202020204" pitchFamily="34" charset="0"/>
              </a:rPr>
              <a:t>@</a:t>
            </a:r>
            <a:r>
              <a:rPr lang="en-US" sz="1600" b="0" spc="150" dirty="0">
                <a:solidFill>
                  <a:srgbClr val="666666"/>
                </a:solidFill>
                <a:latin typeface="Gill Sans MT Condensed" panose="020B0506020104020203" pitchFamily="34" charset="0"/>
                <a:cs typeface="Arial" panose="020B0604020202020204" pitchFamily="34" charset="0"/>
              </a:rPr>
              <a:t>winthrop.com</a:t>
            </a:r>
            <a:endParaRPr lang="en-US" sz="1600" b="0" dirty="0">
              <a:solidFill>
                <a:srgbClr val="666666"/>
              </a:solidFill>
            </a:endParaRPr>
          </a:p>
        </p:txBody>
      </p:sp>
      <p:sp>
        <p:nvSpPr>
          <p:cNvPr id="6" name="TextBox 5"/>
          <p:cNvSpPr txBox="1"/>
          <p:nvPr/>
        </p:nvSpPr>
        <p:spPr>
          <a:xfrm>
            <a:off x="9067800" y="3419475"/>
            <a:ext cx="3124200" cy="1046440"/>
          </a:xfrm>
          <a:prstGeom prst="rect">
            <a:avLst/>
          </a:prstGeom>
          <a:noFill/>
        </p:spPr>
        <p:txBody>
          <a:bodyPr wrap="square" rtlCol="0">
            <a:spAutoFit/>
          </a:bodyPr>
          <a:lstStyle/>
          <a:p>
            <a:pPr algn="l"/>
            <a:r>
              <a:rPr lang="en-US" sz="1000" spc="200" dirty="0">
                <a:solidFill>
                  <a:srgbClr val="F05123"/>
                </a:solidFill>
                <a:latin typeface="Franklin Gothic Medium" panose="020B0603020102020204" pitchFamily="34" charset="0"/>
              </a:rPr>
              <a:t>SHAREHOLDER</a:t>
            </a:r>
          </a:p>
          <a:p>
            <a:pPr algn="l"/>
            <a:r>
              <a:rPr lang="en-US" sz="2000" b="0" spc="150" dirty="0">
                <a:solidFill>
                  <a:srgbClr val="666666"/>
                </a:solidFill>
                <a:latin typeface="Gill Sans MT Condensed" panose="020B0506020104020203" pitchFamily="34" charset="0"/>
                <a:cs typeface="Arial" panose="020B0604020202020204" pitchFamily="34" charset="0"/>
              </a:rPr>
              <a:t>Mark A. </a:t>
            </a:r>
            <a:r>
              <a:rPr lang="en-US" sz="2000" b="0" spc="150" dirty="0" err="1">
                <a:solidFill>
                  <a:srgbClr val="666666"/>
                </a:solidFill>
                <a:latin typeface="Gill Sans MT Condensed" panose="020B0506020104020203" pitchFamily="34" charset="0"/>
                <a:cs typeface="Arial" panose="020B0604020202020204" pitchFamily="34" charset="0"/>
              </a:rPr>
              <a:t>Pihart</a:t>
            </a:r>
            <a:endParaRPr lang="en-US" sz="2000" b="0" spc="150" dirty="0">
              <a:solidFill>
                <a:srgbClr val="666666"/>
              </a:solidFill>
              <a:latin typeface="Gill Sans MT Condensed" panose="020B0506020104020203" pitchFamily="34" charset="0"/>
              <a:cs typeface="Arial" panose="020B0604020202020204" pitchFamily="34" charset="0"/>
            </a:endParaRPr>
          </a:p>
          <a:p>
            <a:pPr algn="l"/>
            <a:r>
              <a:rPr lang="en-US" sz="1600" b="0" spc="150" dirty="0">
                <a:solidFill>
                  <a:srgbClr val="F05123"/>
                </a:solidFill>
                <a:latin typeface="Gill Sans MT Condensed" panose="020B0506020104020203" pitchFamily="34" charset="0"/>
                <a:cs typeface="Arial" panose="020B0604020202020204" pitchFamily="34" charset="0"/>
              </a:rPr>
              <a:t>P/</a:t>
            </a:r>
            <a:r>
              <a:rPr lang="en-US" sz="1600" b="0" spc="150" dirty="0">
                <a:latin typeface="Gill Sans MT Condensed" panose="020B0506020104020203" pitchFamily="34" charset="0"/>
                <a:cs typeface="Arial" panose="020B0604020202020204" pitchFamily="34" charset="0"/>
              </a:rPr>
              <a:t> </a:t>
            </a:r>
            <a:r>
              <a:rPr lang="en-US" sz="1600" b="0" spc="150" dirty="0">
                <a:solidFill>
                  <a:srgbClr val="666666"/>
                </a:solidFill>
                <a:latin typeface="Gill Sans MT Condensed" panose="020B0506020104020203" pitchFamily="34" charset="0"/>
                <a:cs typeface="Arial" panose="020B0604020202020204" pitchFamily="34" charset="0"/>
              </a:rPr>
              <a:t>612.604.6623</a:t>
            </a:r>
          </a:p>
          <a:p>
            <a:pPr algn="l"/>
            <a:r>
              <a:rPr lang="en-US" sz="1600" b="0" spc="150" dirty="0">
                <a:solidFill>
                  <a:srgbClr val="F05123"/>
                </a:solidFill>
                <a:latin typeface="Gill Sans MT Condensed" panose="020B0506020104020203" pitchFamily="34" charset="0"/>
                <a:cs typeface="Arial" panose="020B0604020202020204" pitchFamily="34" charset="0"/>
              </a:rPr>
              <a:t>E/</a:t>
            </a:r>
            <a:r>
              <a:rPr lang="en-US" sz="1600" b="0" spc="150" dirty="0">
                <a:latin typeface="Gill Sans MT Condensed" panose="020B0506020104020203" pitchFamily="34" charset="0"/>
                <a:cs typeface="Arial" panose="020B0604020202020204" pitchFamily="34" charset="0"/>
              </a:rPr>
              <a:t> </a:t>
            </a:r>
            <a:r>
              <a:rPr lang="en-US" sz="1600" b="0" spc="150" dirty="0">
                <a:solidFill>
                  <a:srgbClr val="666666"/>
                </a:solidFill>
                <a:latin typeface="Gill Sans MT Condensed" panose="020B0506020104020203" pitchFamily="34" charset="0"/>
                <a:cs typeface="Arial" panose="020B0604020202020204" pitchFamily="34" charset="0"/>
              </a:rPr>
              <a:t>mpihart</a:t>
            </a:r>
            <a:r>
              <a:rPr lang="en-US" sz="1100" b="0" spc="150" dirty="0">
                <a:solidFill>
                  <a:srgbClr val="666666"/>
                </a:solidFill>
                <a:latin typeface="Gill Sans MT Condensed" panose="020B0506020104020203" pitchFamily="34" charset="0"/>
                <a:cs typeface="Arial" panose="020B0604020202020204" pitchFamily="34" charset="0"/>
              </a:rPr>
              <a:t>@</a:t>
            </a:r>
            <a:r>
              <a:rPr lang="en-US" sz="1600" b="0" spc="150" dirty="0">
                <a:solidFill>
                  <a:srgbClr val="666666"/>
                </a:solidFill>
                <a:latin typeface="Gill Sans MT Condensed" panose="020B0506020104020203" pitchFamily="34" charset="0"/>
                <a:cs typeface="Arial" panose="020B0604020202020204" pitchFamily="34" charset="0"/>
              </a:rPr>
              <a:t>winthrop.com</a:t>
            </a:r>
            <a:endParaRPr lang="en-US" sz="1600" b="0" dirty="0">
              <a:solidFill>
                <a:srgbClr val="666666"/>
              </a:solidFill>
            </a:endParaRPr>
          </a:p>
        </p:txBody>
      </p:sp>
    </p:spTree>
    <p:extLst>
      <p:ext uri="{BB962C8B-B14F-4D97-AF65-F5344CB8AC3E}">
        <p14:creationId xmlns:p14="http://schemas.microsoft.com/office/powerpoint/2010/main" val="74212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EF8EA-442E-7F6A-11D3-BFD7BBFE396F}"/>
              </a:ext>
            </a:extLst>
          </p:cNvPr>
          <p:cNvSpPr>
            <a:spLocks noGrp="1"/>
          </p:cNvSpPr>
          <p:nvPr>
            <p:ph type="ctrTitle"/>
          </p:nvPr>
        </p:nvSpPr>
        <p:spPr>
          <a:xfrm>
            <a:off x="533400" y="1143000"/>
            <a:ext cx="8229600" cy="3124200"/>
          </a:xfrm>
        </p:spPr>
        <p:txBody>
          <a:bodyPr wrap="square" anchor="ctr">
            <a:normAutofit/>
          </a:bodyPr>
          <a:lstStyle/>
          <a:p>
            <a:r>
              <a:rPr lang="en-US" dirty="0"/>
              <a:t>The New Cannabis Law</a:t>
            </a:r>
          </a:p>
        </p:txBody>
      </p:sp>
      <p:sp>
        <p:nvSpPr>
          <p:cNvPr id="8" name="Subtitle 2">
            <a:extLst>
              <a:ext uri="{FF2B5EF4-FFF2-40B4-BE49-F238E27FC236}">
                <a16:creationId xmlns:a16="http://schemas.microsoft.com/office/drawing/2014/main" id="{9B75B6A4-7C51-11AB-A776-83AB1DA08020}"/>
              </a:ext>
            </a:extLst>
          </p:cNvPr>
          <p:cNvSpPr>
            <a:spLocks noGrp="1"/>
          </p:cNvSpPr>
          <p:nvPr>
            <p:ph type="subTitle" sz="quarter" idx="1"/>
          </p:nvPr>
        </p:nvSpPr>
        <p:spPr>
          <a:xfrm>
            <a:off x="533400" y="4495800"/>
            <a:ext cx="9112134" cy="394039"/>
          </a:xfrm>
        </p:spPr>
        <p:txBody>
          <a:bodyPr/>
          <a:lstStyle/>
          <a:p>
            <a:r>
              <a:rPr lang="en-US" dirty="0"/>
              <a:t>An Overview of H.F. 100 and its Effect on the Workplace</a:t>
            </a:r>
          </a:p>
        </p:txBody>
      </p:sp>
    </p:spTree>
    <p:extLst>
      <p:ext uri="{BB962C8B-B14F-4D97-AF65-F5344CB8AC3E}">
        <p14:creationId xmlns:p14="http://schemas.microsoft.com/office/powerpoint/2010/main" val="304286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85CE-D269-D6AC-C325-055E608E5220}"/>
              </a:ext>
            </a:extLst>
          </p:cNvPr>
          <p:cNvSpPr>
            <a:spLocks noGrp="1"/>
          </p:cNvSpPr>
          <p:nvPr>
            <p:ph type="title"/>
          </p:nvPr>
        </p:nvSpPr>
        <p:spPr>
          <a:xfrm>
            <a:off x="609600" y="685800"/>
            <a:ext cx="9601200" cy="914400"/>
          </a:xfrm>
        </p:spPr>
        <p:txBody>
          <a:bodyPr wrap="square" anchor="ctr">
            <a:normAutofit/>
          </a:bodyPr>
          <a:lstStyle/>
          <a:p>
            <a:r>
              <a:rPr lang="en-US" dirty="0"/>
              <a:t>A general Overview of H.F. 100</a:t>
            </a:r>
          </a:p>
        </p:txBody>
      </p:sp>
      <p:sp>
        <p:nvSpPr>
          <p:cNvPr id="3" name="Content Placeholder 2">
            <a:extLst>
              <a:ext uri="{FF2B5EF4-FFF2-40B4-BE49-F238E27FC236}">
                <a16:creationId xmlns:a16="http://schemas.microsoft.com/office/drawing/2014/main" id="{7146AFBB-F6B4-EAE9-BAFA-38FBAE5027B2}"/>
              </a:ext>
            </a:extLst>
          </p:cNvPr>
          <p:cNvSpPr>
            <a:spLocks noGrp="1"/>
          </p:cNvSpPr>
          <p:nvPr>
            <p:ph idx="1"/>
          </p:nvPr>
        </p:nvSpPr>
        <p:spPr>
          <a:xfrm>
            <a:off x="609600" y="1697039"/>
            <a:ext cx="10972800" cy="4537075"/>
          </a:xfrm>
        </p:spPr>
        <p:txBody>
          <a:bodyPr wrap="square" anchor="t">
            <a:normAutofit/>
          </a:bodyPr>
          <a:lstStyle/>
          <a:p>
            <a:r>
              <a:rPr lang="en-US" sz="2000" dirty="0"/>
              <a:t>Legalizes and regulates adult-use of cannabis</a:t>
            </a:r>
          </a:p>
          <a:p>
            <a:r>
              <a:rPr lang="en-US" sz="2000" dirty="0"/>
              <a:t>Establishes the Office of Cannabis Management (</a:t>
            </a:r>
            <a:r>
              <a:rPr lang="en-US" sz="2000" dirty="0" err="1"/>
              <a:t>OCM</a:t>
            </a:r>
            <a:r>
              <a:rPr lang="en-US" sz="2000" dirty="0"/>
              <a:t>)</a:t>
            </a:r>
          </a:p>
          <a:p>
            <a:r>
              <a:rPr lang="en-US" sz="2000" dirty="0"/>
              <a:t>Establishes and provides an initial framework for the cannabis industry</a:t>
            </a:r>
          </a:p>
          <a:p>
            <a:r>
              <a:rPr lang="en-US" sz="2000" dirty="0"/>
              <a:t>Provides for taxation and appropriates spending, including the Center for Cannabis Research at the University of Minnesota</a:t>
            </a:r>
          </a:p>
          <a:p>
            <a:r>
              <a:rPr lang="en-US" sz="2000" dirty="0"/>
              <a:t>Reworks the criminal code to account for legal cannabis</a:t>
            </a:r>
          </a:p>
          <a:p>
            <a:r>
              <a:rPr lang="en-US" sz="2000" dirty="0"/>
              <a:t>Makes changes to Minnesota laws regarding drug testing as relating to cannabis</a:t>
            </a:r>
          </a:p>
          <a:p>
            <a:r>
              <a:rPr lang="en-US" sz="2000" dirty="0"/>
              <a:t>Provides certain parameters regarding employer responses to cannabis in the workplace</a:t>
            </a:r>
          </a:p>
        </p:txBody>
      </p:sp>
    </p:spTree>
    <p:extLst>
      <p:ext uri="{BB962C8B-B14F-4D97-AF65-F5344CB8AC3E}">
        <p14:creationId xmlns:p14="http://schemas.microsoft.com/office/powerpoint/2010/main" val="343480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DA1B7-1DC0-EB44-EE4D-E273876D36C7}"/>
              </a:ext>
            </a:extLst>
          </p:cNvPr>
          <p:cNvSpPr>
            <a:spLocks noGrp="1"/>
          </p:cNvSpPr>
          <p:nvPr>
            <p:ph type="ctrTitle"/>
          </p:nvPr>
        </p:nvSpPr>
        <p:spPr>
          <a:xfrm>
            <a:off x="533400" y="1143000"/>
            <a:ext cx="8229600" cy="3124200"/>
          </a:xfrm>
        </p:spPr>
        <p:txBody>
          <a:bodyPr wrap="square" anchor="ctr">
            <a:normAutofit/>
          </a:bodyPr>
          <a:lstStyle/>
          <a:p>
            <a:r>
              <a:rPr lang="en-US" dirty="0"/>
              <a:t>Employees and Cannabis Use</a:t>
            </a:r>
          </a:p>
        </p:txBody>
      </p:sp>
      <p:sp>
        <p:nvSpPr>
          <p:cNvPr id="8" name="Subtitle 2">
            <a:extLst>
              <a:ext uri="{FF2B5EF4-FFF2-40B4-BE49-F238E27FC236}">
                <a16:creationId xmlns:a16="http://schemas.microsoft.com/office/drawing/2014/main" id="{168EAC47-8101-CB3B-A188-013861721530}"/>
              </a:ext>
            </a:extLst>
          </p:cNvPr>
          <p:cNvSpPr>
            <a:spLocks noGrp="1"/>
          </p:cNvSpPr>
          <p:nvPr>
            <p:ph type="subTitle" sz="quarter" idx="1"/>
          </p:nvPr>
        </p:nvSpPr>
        <p:spPr>
          <a:xfrm>
            <a:off x="533400" y="4495800"/>
            <a:ext cx="8077200" cy="609600"/>
          </a:xfrm>
        </p:spPr>
        <p:txBody>
          <a:bodyPr/>
          <a:lstStyle/>
          <a:p>
            <a:r>
              <a:rPr lang="en-US" dirty="0"/>
              <a:t>The Effect of Legalization on Hiring Employees and Testing for and Responding to Cannabis Use</a:t>
            </a:r>
          </a:p>
        </p:txBody>
      </p:sp>
    </p:spTree>
    <p:extLst>
      <p:ext uri="{BB962C8B-B14F-4D97-AF65-F5344CB8AC3E}">
        <p14:creationId xmlns:p14="http://schemas.microsoft.com/office/powerpoint/2010/main" val="419198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6FEB20-7358-35F0-CA3D-928A5A60E5F8}"/>
              </a:ext>
            </a:extLst>
          </p:cNvPr>
          <p:cNvSpPr>
            <a:spLocks noGrp="1"/>
          </p:cNvSpPr>
          <p:nvPr>
            <p:ph type="title"/>
          </p:nvPr>
        </p:nvSpPr>
        <p:spPr/>
        <p:txBody>
          <a:bodyPr/>
          <a:lstStyle/>
          <a:p>
            <a:r>
              <a:rPr lang="en-US" dirty="0"/>
              <a:t>High-Level summary</a:t>
            </a:r>
          </a:p>
        </p:txBody>
      </p:sp>
      <p:sp>
        <p:nvSpPr>
          <p:cNvPr id="6" name="Content Placeholder 5">
            <a:extLst>
              <a:ext uri="{FF2B5EF4-FFF2-40B4-BE49-F238E27FC236}">
                <a16:creationId xmlns:a16="http://schemas.microsoft.com/office/drawing/2014/main" id="{0ADF8717-55A1-4AFD-9AE9-491AFD630F3C}"/>
              </a:ext>
            </a:extLst>
          </p:cNvPr>
          <p:cNvSpPr>
            <a:spLocks noGrp="1"/>
          </p:cNvSpPr>
          <p:nvPr>
            <p:ph idx="1"/>
          </p:nvPr>
        </p:nvSpPr>
        <p:spPr/>
        <p:txBody>
          <a:bodyPr/>
          <a:lstStyle/>
          <a:p>
            <a:pPr>
              <a:spcAft>
                <a:spcPts val="600"/>
              </a:spcAft>
            </a:pPr>
            <a:r>
              <a:rPr lang="en-US" sz="2000" dirty="0">
                <a:solidFill>
                  <a:srgbClr val="F05123"/>
                </a:solidFill>
              </a:rPr>
              <a:t>Reclassification and legalization:  </a:t>
            </a:r>
            <a:r>
              <a:rPr lang="en-US" sz="2000" dirty="0"/>
              <a:t>Cannabis is a “lawful consumable product” under Minn. Stat. 181.938</a:t>
            </a:r>
          </a:p>
          <a:p>
            <a:pPr marL="0" indent="0">
              <a:spcAft>
                <a:spcPts val="600"/>
              </a:spcAft>
              <a:buNone/>
            </a:pPr>
            <a:endParaRPr lang="en-US" sz="2000" dirty="0"/>
          </a:p>
          <a:p>
            <a:pPr>
              <a:spcAft>
                <a:spcPts val="600"/>
              </a:spcAft>
            </a:pPr>
            <a:r>
              <a:rPr lang="en-US" sz="2000" dirty="0">
                <a:solidFill>
                  <a:schemeClr val="accent1"/>
                </a:solidFill>
              </a:rPr>
              <a:t>Federal classification:  </a:t>
            </a:r>
            <a:r>
              <a:rPr lang="en-US" sz="2000" dirty="0"/>
              <a:t>Still unlawful under federal law as a Schedule I drug</a:t>
            </a:r>
          </a:p>
          <a:p>
            <a:pPr lvl="1">
              <a:spcAft>
                <a:spcPts val="600"/>
              </a:spcAft>
            </a:pPr>
            <a:r>
              <a:rPr lang="en-US" sz="1800" dirty="0"/>
              <a:t>Employers still need to comply with testing requirements for employees regulated by federal law (</a:t>
            </a:r>
            <a:r>
              <a:rPr lang="en-US" sz="1800" i="1" dirty="0"/>
              <a:t>e.g.</a:t>
            </a:r>
            <a:r>
              <a:rPr lang="en-US" sz="1800" dirty="0"/>
              <a:t>, DOT requirements) </a:t>
            </a:r>
          </a:p>
          <a:p>
            <a:pPr>
              <a:spcAft>
                <a:spcPts val="600"/>
              </a:spcAft>
            </a:pPr>
            <a:endParaRPr lang="en-US" sz="2000" dirty="0">
              <a:solidFill>
                <a:schemeClr val="accent1"/>
              </a:solidFill>
            </a:endParaRPr>
          </a:p>
          <a:p>
            <a:pPr>
              <a:spcAft>
                <a:spcPts val="600"/>
              </a:spcAft>
            </a:pPr>
            <a:r>
              <a:rPr lang="en-US" sz="2000" dirty="0">
                <a:solidFill>
                  <a:schemeClr val="accent1"/>
                </a:solidFill>
              </a:rPr>
              <a:t>Definition of “drug” under Minnesota </a:t>
            </a:r>
            <a:r>
              <a:rPr lang="en-US" sz="2000" dirty="0" err="1">
                <a:solidFill>
                  <a:schemeClr val="accent1"/>
                </a:solidFill>
              </a:rPr>
              <a:t>DATWA</a:t>
            </a:r>
            <a:r>
              <a:rPr lang="en-US" sz="2000" dirty="0">
                <a:solidFill>
                  <a:schemeClr val="accent1"/>
                </a:solidFill>
              </a:rPr>
              <a:t>:  </a:t>
            </a:r>
            <a:r>
              <a:rPr lang="en-US" sz="2000" dirty="0"/>
              <a:t>Cannabis is no longer a “drug” under the definition of “drug and alcohol” testing under Minnesota Drug and Alcohol Testing in the Workplace Act</a:t>
            </a:r>
          </a:p>
          <a:p>
            <a:pPr lvl="1">
              <a:spcAft>
                <a:spcPts val="600"/>
              </a:spcAft>
            </a:pPr>
            <a:r>
              <a:rPr lang="en-US" sz="1800" dirty="0"/>
              <a:t>However, drug, alcohol (and now cannabis) testing during employment remain largely unchanged</a:t>
            </a:r>
          </a:p>
        </p:txBody>
      </p:sp>
    </p:spTree>
    <p:extLst>
      <p:ext uri="{BB962C8B-B14F-4D97-AF65-F5344CB8AC3E}">
        <p14:creationId xmlns:p14="http://schemas.microsoft.com/office/powerpoint/2010/main" val="1077446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3D85-44FD-4079-AAF4-820CDA9CA55E}"/>
              </a:ext>
            </a:extLst>
          </p:cNvPr>
          <p:cNvSpPr>
            <a:spLocks noGrp="1"/>
          </p:cNvSpPr>
          <p:nvPr>
            <p:ph type="title"/>
          </p:nvPr>
        </p:nvSpPr>
        <p:spPr/>
        <p:txBody>
          <a:bodyPr/>
          <a:lstStyle/>
          <a:p>
            <a:r>
              <a:rPr lang="en-US" dirty="0"/>
              <a:t>HIGH-LEVEL SUMMARY CONTINUED</a:t>
            </a:r>
          </a:p>
        </p:txBody>
      </p:sp>
      <p:sp>
        <p:nvSpPr>
          <p:cNvPr id="3" name="Content Placeholder 2">
            <a:extLst>
              <a:ext uri="{FF2B5EF4-FFF2-40B4-BE49-F238E27FC236}">
                <a16:creationId xmlns:a16="http://schemas.microsoft.com/office/drawing/2014/main" id="{B43B4731-D5B1-4B00-902F-8004DFD6DDDD}"/>
              </a:ext>
            </a:extLst>
          </p:cNvPr>
          <p:cNvSpPr>
            <a:spLocks noGrp="1"/>
          </p:cNvSpPr>
          <p:nvPr>
            <p:ph idx="1"/>
          </p:nvPr>
        </p:nvSpPr>
        <p:spPr/>
        <p:txBody>
          <a:bodyPr/>
          <a:lstStyle/>
          <a:p>
            <a:r>
              <a:rPr lang="en-US" sz="2000" dirty="0">
                <a:solidFill>
                  <a:schemeClr val="accent1"/>
                </a:solidFill>
              </a:rPr>
              <a:t>Legalization in Minnesota affects </a:t>
            </a:r>
            <a:r>
              <a:rPr lang="en-US" sz="2000" i="1" dirty="0">
                <a:solidFill>
                  <a:schemeClr val="accent1"/>
                </a:solidFill>
              </a:rPr>
              <a:t>all stages </a:t>
            </a:r>
            <a:r>
              <a:rPr lang="en-US" sz="2000" dirty="0">
                <a:solidFill>
                  <a:schemeClr val="accent1"/>
                </a:solidFill>
              </a:rPr>
              <a:t>of the employment relationship</a:t>
            </a:r>
          </a:p>
          <a:p>
            <a:pPr lvl="1"/>
            <a:r>
              <a:rPr lang="en-US" sz="1800" i="1" dirty="0">
                <a:solidFill>
                  <a:srgbClr val="F05123"/>
                </a:solidFill>
              </a:rPr>
              <a:t>Pre-Employment:</a:t>
            </a:r>
            <a:r>
              <a:rPr lang="en-US" sz="1800" i="1" dirty="0"/>
              <a:t>  </a:t>
            </a:r>
            <a:r>
              <a:rPr lang="en-US" sz="1800" dirty="0"/>
              <a:t>Generally, the new law prohibits lawful cannabis use from adversely affecting employment candidates</a:t>
            </a:r>
          </a:p>
          <a:p>
            <a:pPr lvl="1"/>
            <a:r>
              <a:rPr lang="en-US" sz="1800" i="1" dirty="0">
                <a:solidFill>
                  <a:srgbClr val="F05123"/>
                </a:solidFill>
              </a:rPr>
              <a:t>During Employment:</a:t>
            </a:r>
            <a:r>
              <a:rPr lang="en-US" sz="1800" i="1" dirty="0">
                <a:solidFill>
                  <a:srgbClr val="000000"/>
                </a:solidFill>
              </a:rPr>
              <a:t>  </a:t>
            </a:r>
            <a:r>
              <a:rPr lang="en-US" sz="1800" dirty="0">
                <a:solidFill>
                  <a:srgbClr val="000000"/>
                </a:solidFill>
              </a:rPr>
              <a:t>Workplace testing and cannabis, drug, and alcohol policies are the primary considerations</a:t>
            </a:r>
            <a:endParaRPr lang="en-US" sz="1800" dirty="0"/>
          </a:p>
          <a:p>
            <a:pPr lvl="1"/>
            <a:r>
              <a:rPr lang="en-US" sz="1800" i="1" dirty="0">
                <a:solidFill>
                  <a:srgbClr val="F05123"/>
                </a:solidFill>
              </a:rPr>
              <a:t>Terminating Employment:  </a:t>
            </a:r>
            <a:r>
              <a:rPr lang="en-US" sz="1800" dirty="0"/>
              <a:t>There are requirements that must be met in order to discipline or discharge an employee for being impaired on the job or otherwise violating the workplace cannabis policy</a:t>
            </a:r>
          </a:p>
        </p:txBody>
      </p:sp>
    </p:spTree>
    <p:extLst>
      <p:ext uri="{BB962C8B-B14F-4D97-AF65-F5344CB8AC3E}">
        <p14:creationId xmlns:p14="http://schemas.microsoft.com/office/powerpoint/2010/main" val="260783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22F5F-5C99-4158-9E00-BA415484F9B1}"/>
              </a:ext>
            </a:extLst>
          </p:cNvPr>
          <p:cNvSpPr>
            <a:spLocks noGrp="1"/>
          </p:cNvSpPr>
          <p:nvPr>
            <p:ph type="title"/>
          </p:nvPr>
        </p:nvSpPr>
        <p:spPr/>
        <p:txBody>
          <a:bodyPr/>
          <a:lstStyle/>
          <a:p>
            <a:r>
              <a:rPr lang="en-US" dirty="0"/>
              <a:t>lawful consumable product statute</a:t>
            </a:r>
          </a:p>
        </p:txBody>
      </p:sp>
      <p:sp>
        <p:nvSpPr>
          <p:cNvPr id="3" name="Content Placeholder 2">
            <a:extLst>
              <a:ext uri="{FF2B5EF4-FFF2-40B4-BE49-F238E27FC236}">
                <a16:creationId xmlns:a16="http://schemas.microsoft.com/office/drawing/2014/main" id="{4A3A2434-5E44-4097-93E0-87A783026C2F}"/>
              </a:ext>
            </a:extLst>
          </p:cNvPr>
          <p:cNvSpPr>
            <a:spLocks noGrp="1"/>
          </p:cNvSpPr>
          <p:nvPr>
            <p:ph idx="1"/>
          </p:nvPr>
        </p:nvSpPr>
        <p:spPr/>
        <p:txBody>
          <a:bodyPr/>
          <a:lstStyle/>
          <a:p>
            <a:r>
              <a:rPr lang="en-US" sz="2000" dirty="0">
                <a:solidFill>
                  <a:schemeClr val="accent1"/>
                </a:solidFill>
              </a:rPr>
              <a:t>Minn. Stat. 181.938 was revised to specifically include cannabis products as a lawful consumable product</a:t>
            </a:r>
          </a:p>
          <a:p>
            <a:r>
              <a:rPr lang="en-US" sz="2000" dirty="0"/>
              <a:t>An employer may not refuse to hire a job applicant or discipline or discharge an employee because the applicant or employee engages in or has engaged in the use or enjoyment of lawful consumable products, if the use or enjoyment takes </a:t>
            </a:r>
            <a:r>
              <a:rPr lang="en-US" sz="2000" i="1" dirty="0"/>
              <a:t>place off the premises of the employer during nonworking hours.  </a:t>
            </a:r>
            <a:r>
              <a:rPr lang="en-US" sz="2000" dirty="0"/>
              <a:t>For purposes of this section, “lawful consumable products” means products whose use or enjoyment is lawful and which are consumed during use or enjoyment, and includes food, alcoholic or nonalcoholic beverages, tobacco, </a:t>
            </a:r>
            <a:r>
              <a:rPr lang="en-US" sz="2000" u="sng" dirty="0"/>
              <a:t>cannabis flower, cannabis products, lower-potency hemp edible, and hemp-derived consumer products</a:t>
            </a:r>
            <a:r>
              <a:rPr lang="en-US" sz="2000" i="1" dirty="0"/>
              <a:t> </a:t>
            </a:r>
            <a:r>
              <a:rPr lang="en-US" sz="2000" dirty="0"/>
              <a:t>(as such products are defined under Minnesota statutes)</a:t>
            </a:r>
          </a:p>
        </p:txBody>
      </p:sp>
    </p:spTree>
    <p:extLst>
      <p:ext uri="{BB962C8B-B14F-4D97-AF65-F5344CB8AC3E}">
        <p14:creationId xmlns:p14="http://schemas.microsoft.com/office/powerpoint/2010/main" val="165281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8E54E-2F0F-44AC-B2D3-6B240F91CB40}"/>
              </a:ext>
            </a:extLst>
          </p:cNvPr>
          <p:cNvSpPr>
            <a:spLocks noGrp="1"/>
          </p:cNvSpPr>
          <p:nvPr>
            <p:ph type="title"/>
          </p:nvPr>
        </p:nvSpPr>
        <p:spPr/>
        <p:txBody>
          <a:bodyPr/>
          <a:lstStyle/>
          <a:p>
            <a:pPr>
              <a:spcAft>
                <a:spcPts val="1200"/>
              </a:spcAft>
            </a:pPr>
            <a:r>
              <a:rPr lang="en-US" dirty="0"/>
              <a:t>LAWFUL CONSUMABLE PRODUCT STATUTE</a:t>
            </a:r>
          </a:p>
        </p:txBody>
      </p:sp>
      <p:sp>
        <p:nvSpPr>
          <p:cNvPr id="3" name="Content Placeholder 2">
            <a:extLst>
              <a:ext uri="{FF2B5EF4-FFF2-40B4-BE49-F238E27FC236}">
                <a16:creationId xmlns:a16="http://schemas.microsoft.com/office/drawing/2014/main" id="{D3C0770E-D238-447C-8178-3512040777D9}"/>
              </a:ext>
            </a:extLst>
          </p:cNvPr>
          <p:cNvSpPr>
            <a:spLocks noGrp="1"/>
          </p:cNvSpPr>
          <p:nvPr>
            <p:ph idx="1"/>
          </p:nvPr>
        </p:nvSpPr>
        <p:spPr/>
        <p:txBody>
          <a:bodyPr/>
          <a:lstStyle/>
          <a:p>
            <a:r>
              <a:rPr lang="en-US" sz="2000" dirty="0"/>
              <a:t>Cannabis products are lawful consumable products pursuant to Minnesota law, regardless of whether federal or other state law considers cannabis use, possession, impairment, sale, or transfer to be unlawful</a:t>
            </a:r>
          </a:p>
          <a:p>
            <a:r>
              <a:rPr lang="en-US" sz="2000" dirty="0"/>
              <a:t>Nothing in Minnesota’s lawful consumable product statute shall be construed to limit an employer’s ability to discipline or discharge an employee for cannabis flower, cannabis product, lower-potency hemp edible, or hemp-derived consumer product use, possession, impairment, sale, or transfer during working hours, on work premises, or while operating an employer’s vehicle, machinery, or equipment, or if a failure to do so would violate federal or state law or regulations or cause an employer to lose a monetary or licensing-related benefit under federal law or regulations</a:t>
            </a:r>
          </a:p>
        </p:txBody>
      </p:sp>
    </p:spTree>
    <p:extLst>
      <p:ext uri="{BB962C8B-B14F-4D97-AF65-F5344CB8AC3E}">
        <p14:creationId xmlns:p14="http://schemas.microsoft.com/office/powerpoint/2010/main" val="3594742903"/>
      </p:ext>
    </p:extLst>
  </p:cSld>
  <p:clrMapOvr>
    <a:masterClrMapping/>
  </p:clrMapOvr>
</p:sld>
</file>

<file path=ppt/theme/theme1.xml><?xml version="1.0" encoding="utf-8"?>
<a:theme xmlns:a="http://schemas.openxmlformats.org/drawingml/2006/main" name="Winthrop Default">
  <a:themeElements>
    <a:clrScheme name="New WW Orange">
      <a:dk1>
        <a:srgbClr val="000000"/>
      </a:dk1>
      <a:lt1>
        <a:srgbClr val="FFFFFF"/>
      </a:lt1>
      <a:dk2>
        <a:srgbClr val="000000"/>
      </a:dk2>
      <a:lt2>
        <a:srgbClr val="666666"/>
      </a:lt2>
      <a:accent1>
        <a:srgbClr val="F05123"/>
      </a:accent1>
      <a:accent2>
        <a:srgbClr val="666666"/>
      </a:accent2>
      <a:accent3>
        <a:srgbClr val="797774"/>
      </a:accent3>
      <a:accent4>
        <a:srgbClr val="71953D"/>
      </a:accent4>
      <a:accent5>
        <a:srgbClr val="B5ABAB"/>
      </a:accent5>
      <a:accent6>
        <a:srgbClr val="FFFFFF"/>
      </a:accent6>
      <a:hlink>
        <a:srgbClr val="0000FF"/>
      </a:hlink>
      <a:folHlink>
        <a:srgbClr val="00007A"/>
      </a:folHlink>
    </a:clrScheme>
    <a:fontScheme name="WW New PPT Front Theme">
      <a:majorFont>
        <a:latin typeface="Franklin Gothic Medium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New Winthrop 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Winthrop 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Winthrop 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Winthrop 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Winthrop 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Winthrop 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Winthrop 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Winthrop 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Winthrop 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Winthrop 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Winthrop 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Winthrop 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ew Winthrop Default 13">
        <a:dk1>
          <a:srgbClr val="000000"/>
        </a:dk1>
        <a:lt1>
          <a:srgbClr val="FFFFFF"/>
        </a:lt1>
        <a:dk2>
          <a:srgbClr val="000000"/>
        </a:dk2>
        <a:lt2>
          <a:srgbClr val="666666"/>
        </a:lt2>
        <a:accent1>
          <a:srgbClr val="5B1A1A"/>
        </a:accent1>
        <a:accent2>
          <a:srgbClr val="2E3487"/>
        </a:accent2>
        <a:accent3>
          <a:srgbClr val="FFFFFF"/>
        </a:accent3>
        <a:accent4>
          <a:srgbClr val="000000"/>
        </a:accent4>
        <a:accent5>
          <a:srgbClr val="B5ABAB"/>
        </a:accent5>
        <a:accent6>
          <a:srgbClr val="292E7A"/>
        </a:accent6>
        <a:hlink>
          <a:srgbClr val="1E8166"/>
        </a:hlink>
        <a:folHlink>
          <a:srgbClr val="BD542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inthrop (Standard).potx" id="{BC8DD957-D14B-4E75-B378-F87B598EBC98}" vid="{4C73FFCA-C82F-4644-A3F5-A0ACCD1D41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2410</Words>
  <Application>Microsoft Office PowerPoint</Application>
  <PresentationFormat>Widescreen</PresentationFormat>
  <Paragraphs>157</Paragraphs>
  <Slides>25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Franklin Gothic Medium</vt:lpstr>
      <vt:lpstr>Franklin Gothic Medium Cond</vt:lpstr>
      <vt:lpstr>Gill Sans MT Condensed</vt:lpstr>
      <vt:lpstr>Tisa Pro</vt:lpstr>
      <vt:lpstr>Winthrop Default</vt:lpstr>
      <vt:lpstr>Legalized cannabis: what your business needs to know</vt:lpstr>
      <vt:lpstr>Agenda</vt:lpstr>
      <vt:lpstr>The New Cannabis Law</vt:lpstr>
      <vt:lpstr>A general Overview of H.F. 100</vt:lpstr>
      <vt:lpstr>Employees and Cannabis Use</vt:lpstr>
      <vt:lpstr>High-Level summary</vt:lpstr>
      <vt:lpstr>HIGH-LEVEL SUMMARY CONTINUED</vt:lpstr>
      <vt:lpstr>lawful consumable product statute</vt:lpstr>
      <vt:lpstr>LAWFUL CONSUMABLE PRODUCT STATUTE</vt:lpstr>
      <vt:lpstr>TESTING IN THE WORKPLACE</vt:lpstr>
      <vt:lpstr>Pre-Employment: Hiring</vt:lpstr>
      <vt:lpstr>Pre-Employment: Hiring</vt:lpstr>
      <vt:lpstr>During Employment:  Lawful Use</vt:lpstr>
      <vt:lpstr>During Employment: Policy Compliance</vt:lpstr>
      <vt:lpstr>During Employment: Policy Violations</vt:lpstr>
      <vt:lpstr>During Employment: Testing Generally</vt:lpstr>
      <vt:lpstr>During Employment:  Reasonable Suspicion Testing</vt:lpstr>
      <vt:lpstr>During Employment:  Reasonable Suspicion Checklist</vt:lpstr>
      <vt:lpstr>Terminating Employment:</vt:lpstr>
      <vt:lpstr>Updating Policies and Procedures</vt:lpstr>
      <vt:lpstr>UPDATES TO POLICIES AND PROCEDURES</vt:lpstr>
      <vt:lpstr>ADDITIONAL Policy Considerations</vt:lpstr>
      <vt:lpstr>Restricting Customer Use of Cannabis on Your Business Premises </vt:lpstr>
      <vt:lpstr>Restricting Customer Use of Cannabis on Your Business Premises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Legalized cannabis: what your business needs to know</dc:title>
  <dc:creator>Trisha Reilley</dc:creator>
  <cp:lastModifiedBy>Trisha Reilley</cp:lastModifiedBy>
  <cp:revision>1</cp:revision>
  <cp:lastPrinted>1900-01-01T06:00:00Z</cp:lastPrinted>
  <dcterms:created xsi:type="dcterms:W3CDTF">1900-01-01T06:00:00Z</dcterms:created>
  <dcterms:modified xsi:type="dcterms:W3CDTF">2023-09-13T21:02:20Z</dcterms:modified>
</cp:coreProperties>
</file>